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2991b7e5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f2991b7e55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f2991b7e5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f2991b7e55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2991b7e5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f2991b7e55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2991b7e5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f2991b7e55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2991b7e5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f2991b7e55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f2991b7e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2f2991b7e5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f2991b7e5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f2991b7e5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2991b7e5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f2991b7e55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2991b7e5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f2991b7e5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hyperlink" Target="https://wakelet.com/wake/-wINg0rIxkN6PjqGgL1x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trello.com/invite/b/66ba3f7ae8f08687eb15f5a7/ATTIaf24dfb14c6b911b2f999f76b30f92456ACA3D46/menu-maker-by-qwenta" TargetMode="External"/><Relationship Id="rId4" Type="http://schemas.openxmlformats.org/officeDocument/2006/relationships/image" Target="../media/image2.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3" name="Shape 53"/>
        <p:cNvGrpSpPr/>
        <p:nvPr/>
      </p:nvGrpSpPr>
      <p:grpSpPr>
        <a:xfrm>
          <a:off x="0" y="0"/>
          <a:ext cx="0" cy="0"/>
          <a:chOff x="0" y="0"/>
          <a:chExt cx="0" cy="0"/>
        </a:xfrm>
      </p:grpSpPr>
      <p:sp>
        <p:nvSpPr>
          <p:cNvPr id="54" name="Google Shape;54;p13"/>
          <p:cNvSpPr txBox="1"/>
          <p:nvPr/>
        </p:nvSpPr>
        <p:spPr>
          <a:xfrm>
            <a:off x="2392800" y="1537500"/>
            <a:ext cx="4222200" cy="80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fr" sz="3500" u="none" cap="none" strike="noStrike">
                <a:solidFill>
                  <a:schemeClr val="dk1"/>
                </a:solidFill>
                <a:latin typeface="Montserrat"/>
                <a:ea typeface="Montserrat"/>
                <a:cs typeface="Montserrat"/>
                <a:sym typeface="Montserrat"/>
              </a:rPr>
              <a:t>PRÉSENTATION</a:t>
            </a:r>
            <a:br>
              <a:rPr b="0" i="0" lang="fr" sz="3500" u="none" cap="none" strike="noStrike">
                <a:solidFill>
                  <a:schemeClr val="dk1"/>
                </a:solidFill>
                <a:latin typeface="Montserrat"/>
                <a:ea typeface="Montserrat"/>
                <a:cs typeface="Montserrat"/>
                <a:sym typeface="Montserrat"/>
              </a:rPr>
            </a:br>
            <a:br>
              <a:rPr b="0" i="0" lang="fr" sz="3500" u="none" cap="none" strike="noStrike">
                <a:solidFill>
                  <a:schemeClr val="dk1"/>
                </a:solidFill>
                <a:latin typeface="Montserrat"/>
                <a:ea typeface="Montserrat"/>
                <a:cs typeface="Montserrat"/>
                <a:sym typeface="Montserrat"/>
              </a:rPr>
            </a:br>
            <a:r>
              <a:rPr b="1" i="0" lang="fr" sz="3100" u="none" cap="none" strike="noStrike">
                <a:solidFill>
                  <a:schemeClr val="dk1"/>
                </a:solidFill>
                <a:latin typeface="Montserrat"/>
                <a:ea typeface="Montserrat"/>
                <a:cs typeface="Montserrat"/>
                <a:sym typeface="Montserrat"/>
              </a:rPr>
              <a:t>Menu Maker by Qwenta</a:t>
            </a:r>
            <a:endParaRPr b="1" i="0" sz="3100" u="none" cap="none" strike="noStrike">
              <a:solidFill>
                <a:schemeClr val="dk1"/>
              </a:solidFill>
              <a:latin typeface="Montserrat"/>
              <a:ea typeface="Montserrat"/>
              <a:cs typeface="Montserrat"/>
              <a:sym typeface="Montserrat"/>
            </a:endParaRPr>
          </a:p>
        </p:txBody>
      </p:sp>
      <p:sp>
        <p:nvSpPr>
          <p:cNvPr id="55" name="Google Shape;55;p13"/>
          <p:cNvSpPr txBox="1"/>
          <p:nvPr/>
        </p:nvSpPr>
        <p:spPr>
          <a:xfrm>
            <a:off x="115175" y="118275"/>
            <a:ext cx="2384700" cy="28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fr" sz="1500">
                <a:solidFill>
                  <a:schemeClr val="dk1"/>
                </a:solidFill>
                <a:latin typeface="Montserrat"/>
                <a:ea typeface="Montserrat"/>
                <a:cs typeface="Montserrat"/>
                <a:sym typeface="Montserrat"/>
              </a:rPr>
              <a:t>HUBERT Tom</a:t>
            </a:r>
            <a:br>
              <a:rPr b="0" i="0" lang="fr" sz="1500" u="none" cap="none" strike="noStrike">
                <a:solidFill>
                  <a:schemeClr val="dk1"/>
                </a:solidFill>
                <a:latin typeface="Montserrat"/>
                <a:ea typeface="Montserrat"/>
                <a:cs typeface="Montserrat"/>
                <a:sym typeface="Montserrat"/>
              </a:rPr>
            </a:br>
            <a:endParaRPr b="0" i="0" sz="1500" u="none" cap="none" strike="noStrike">
              <a:solidFill>
                <a:schemeClr val="dk1"/>
              </a:solidFill>
              <a:latin typeface="Montserrat"/>
              <a:ea typeface="Montserrat"/>
              <a:cs typeface="Montserrat"/>
              <a:sym typeface="Montserrat"/>
            </a:endParaRPr>
          </a:p>
        </p:txBody>
      </p:sp>
      <p:pic>
        <p:nvPicPr>
          <p:cNvPr id="56" name="Google Shape;56;p13"/>
          <p:cNvPicPr preferRelativeResize="0"/>
          <p:nvPr/>
        </p:nvPicPr>
        <p:blipFill rotWithShape="1">
          <a:blip r:embed="rId3">
            <a:alphaModFix/>
          </a:blip>
          <a:srcRect b="0" l="0" r="0" t="0"/>
          <a:stretch/>
        </p:blipFill>
        <p:spPr>
          <a:xfrm>
            <a:off x="8469575" y="0"/>
            <a:ext cx="674425" cy="340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2000">
                <a:latin typeface="Montserrat"/>
                <a:ea typeface="Montserrat"/>
                <a:cs typeface="Montserrat"/>
                <a:sym typeface="Montserrat"/>
              </a:rPr>
              <a:t>Suivi du projet avec le Kanban</a:t>
            </a:r>
            <a:endParaRPr sz="3000">
              <a:latin typeface="Montserrat"/>
              <a:ea typeface="Montserrat"/>
              <a:cs typeface="Montserrat"/>
              <a:sym typeface="Montserrat"/>
            </a:endParaRPr>
          </a:p>
        </p:txBody>
      </p:sp>
      <p:sp>
        <p:nvSpPr>
          <p:cNvPr id="130" name="Google Shape;130;p22"/>
          <p:cNvSpPr txBox="1"/>
          <p:nvPr>
            <p:ph idx="1" type="body"/>
          </p:nvPr>
        </p:nvSpPr>
        <p:spPr>
          <a:xfrm>
            <a:off x="691100" y="1547225"/>
            <a:ext cx="1471200" cy="3536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fr" sz="1400">
                <a:latin typeface="Montserrat"/>
                <a:ea typeface="Montserrat"/>
                <a:cs typeface="Montserrat"/>
                <a:sym typeface="Montserrat"/>
              </a:rPr>
              <a:t>Landing page</a:t>
            </a:r>
            <a:endParaRPr b="1" sz="14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sz="1200">
                <a:latin typeface="Montserrat"/>
                <a:ea typeface="Montserrat"/>
                <a:cs typeface="Montserrat"/>
                <a:sym typeface="Montserrat"/>
              </a:rPr>
              <a:t>L’utilisateur doit comprendre l’utilité et le fonctionnement du premier coup d’oeil</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b="1" lang="fr" sz="1400">
                <a:latin typeface="Montserrat"/>
                <a:ea typeface="Montserrat"/>
                <a:cs typeface="Montserrat"/>
                <a:sym typeface="Montserrat"/>
              </a:rPr>
              <a:t>Attribué : </a:t>
            </a:r>
            <a:endParaRPr b="1" sz="14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sz="1200">
                <a:latin typeface="Montserrat"/>
                <a:ea typeface="Montserrat"/>
                <a:cs typeface="Montserrat"/>
                <a:sym typeface="Montserrat"/>
              </a:rPr>
              <a:t>Équipe Front</a:t>
            </a:r>
            <a:endParaRPr sz="1200">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131" name="Google Shape;131;p22"/>
          <p:cNvSpPr txBox="1"/>
          <p:nvPr/>
        </p:nvSpPr>
        <p:spPr>
          <a:xfrm>
            <a:off x="434775" y="1085525"/>
            <a:ext cx="8334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200"/>
              </a:spcBef>
              <a:spcAft>
                <a:spcPts val="0"/>
              </a:spcAft>
              <a:buClr>
                <a:srgbClr val="000000"/>
              </a:buClr>
              <a:buSzPts val="1400"/>
              <a:buFont typeface="Arial"/>
              <a:buNone/>
            </a:pPr>
            <a:r>
              <a:rPr b="1" lang="fr" sz="1800">
                <a:latin typeface="Montserrat"/>
                <a:ea typeface="Montserrat"/>
                <a:cs typeface="Montserrat"/>
                <a:sym typeface="Montserrat"/>
              </a:rPr>
              <a:t>User Stories</a:t>
            </a:r>
            <a:endParaRPr b="1" i="0" sz="1800" u="none" cap="none" strike="noStrike">
              <a:solidFill>
                <a:srgbClr val="000000"/>
              </a:solidFill>
              <a:latin typeface="Montserrat"/>
              <a:ea typeface="Montserrat"/>
              <a:cs typeface="Montserrat"/>
              <a:sym typeface="Montserrat"/>
            </a:endParaRPr>
          </a:p>
        </p:txBody>
      </p:sp>
      <p:sp>
        <p:nvSpPr>
          <p:cNvPr id="132" name="Google Shape;132;p22"/>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22"/>
          <p:cNvPicPr preferRelativeResize="0"/>
          <p:nvPr/>
        </p:nvPicPr>
        <p:blipFill rotWithShape="1">
          <a:blip r:embed="rId3">
            <a:alphaModFix/>
          </a:blip>
          <a:srcRect b="0" l="0" r="0" t="0"/>
          <a:stretch/>
        </p:blipFill>
        <p:spPr>
          <a:xfrm>
            <a:off x="8469575" y="-4"/>
            <a:ext cx="674426" cy="340549"/>
          </a:xfrm>
          <a:prstGeom prst="rect">
            <a:avLst/>
          </a:prstGeom>
          <a:noFill/>
          <a:ln>
            <a:noFill/>
          </a:ln>
        </p:spPr>
      </p:pic>
      <p:sp>
        <p:nvSpPr>
          <p:cNvPr id="134" name="Google Shape;134;p22"/>
          <p:cNvSpPr txBox="1"/>
          <p:nvPr>
            <p:ph idx="1" type="body"/>
          </p:nvPr>
        </p:nvSpPr>
        <p:spPr>
          <a:xfrm>
            <a:off x="2328825" y="1547225"/>
            <a:ext cx="1471200" cy="3536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b="1" lang="fr" sz="1400">
                <a:latin typeface="Montserrat"/>
                <a:ea typeface="Montserrat"/>
                <a:cs typeface="Montserrat"/>
                <a:sym typeface="Montserrat"/>
              </a:rPr>
              <a:t>Login</a:t>
            </a:r>
            <a:r>
              <a:rPr b="1" lang="fr" sz="1400">
                <a:latin typeface="Montserrat"/>
                <a:ea typeface="Montserrat"/>
                <a:cs typeface="Montserrat"/>
                <a:sym typeface="Montserrat"/>
              </a:rPr>
              <a:t> page</a:t>
            </a:r>
            <a:endParaRPr b="1" sz="14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sz="1200">
                <a:latin typeface="Montserrat"/>
                <a:ea typeface="Montserrat"/>
                <a:cs typeface="Montserrat"/>
                <a:sym typeface="Montserrat"/>
              </a:rPr>
              <a:t>Création de compte et connexion en tant que restaurateur ou internaute</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b="1" lang="fr" sz="1400">
                <a:latin typeface="Montserrat"/>
                <a:ea typeface="Montserrat"/>
                <a:cs typeface="Montserrat"/>
                <a:sym typeface="Montserrat"/>
              </a:rPr>
              <a:t>Attribué : </a:t>
            </a:r>
            <a:endParaRPr b="1" sz="14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sz="1200">
                <a:latin typeface="Montserrat"/>
                <a:ea typeface="Montserrat"/>
                <a:cs typeface="Montserrat"/>
                <a:sym typeface="Montserrat"/>
              </a:rPr>
              <a:t>Équipe Front &amp; Back</a:t>
            </a:r>
            <a:endParaRPr sz="1200">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135" name="Google Shape;135;p22"/>
          <p:cNvSpPr txBox="1"/>
          <p:nvPr>
            <p:ph idx="1" type="body"/>
          </p:nvPr>
        </p:nvSpPr>
        <p:spPr>
          <a:xfrm>
            <a:off x="3800025" y="1547225"/>
            <a:ext cx="1603500" cy="3715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b="1" lang="fr" sz="1400">
                <a:latin typeface="Montserrat"/>
                <a:ea typeface="Montserrat"/>
                <a:cs typeface="Montserrat"/>
                <a:sym typeface="Montserrat"/>
              </a:rPr>
              <a:t>Création menu</a:t>
            </a:r>
            <a:endParaRPr b="1" sz="14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sz="1200">
                <a:latin typeface="Montserrat"/>
                <a:ea typeface="Montserrat"/>
                <a:cs typeface="Montserrat"/>
                <a:sym typeface="Montserrat"/>
              </a:rPr>
              <a:t>Le restaurateur doit pouvoir créer des plats, les catégoriser ainsi que styliser son menu</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b="1" lang="fr" sz="1400">
                <a:latin typeface="Montserrat"/>
                <a:ea typeface="Montserrat"/>
                <a:cs typeface="Montserrat"/>
                <a:sym typeface="Montserrat"/>
              </a:rPr>
              <a:t>Attribué : </a:t>
            </a:r>
            <a:endParaRPr b="1" sz="14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sz="1200">
                <a:latin typeface="Montserrat"/>
                <a:ea typeface="Montserrat"/>
                <a:cs typeface="Montserrat"/>
                <a:sym typeface="Montserrat"/>
              </a:rPr>
              <a:t>Équipe Front &amp; Back</a:t>
            </a:r>
            <a:endParaRPr sz="1200">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136" name="Google Shape;136;p22"/>
          <p:cNvSpPr txBox="1"/>
          <p:nvPr>
            <p:ph idx="1" type="body"/>
          </p:nvPr>
        </p:nvSpPr>
        <p:spPr>
          <a:xfrm>
            <a:off x="5403525" y="1547225"/>
            <a:ext cx="1603500" cy="3536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b="1" lang="fr" sz="1400">
                <a:latin typeface="Montserrat"/>
                <a:ea typeface="Montserrat"/>
                <a:cs typeface="Montserrat"/>
                <a:sym typeface="Montserrat"/>
              </a:rPr>
              <a:t>Exportation</a:t>
            </a:r>
            <a:endParaRPr b="1" sz="14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sz="1190">
                <a:latin typeface="Montserrat"/>
                <a:ea typeface="Montserrat"/>
                <a:cs typeface="Montserrat"/>
                <a:sym typeface="Montserrat"/>
              </a:rPr>
              <a:t>Le restaurateur peut exporter en PDF ou imprimer son menu. Il faut aussi importer le menu sur instagram et deliveroo</a:t>
            </a:r>
            <a:endParaRPr sz="1190">
              <a:latin typeface="Montserrat"/>
              <a:ea typeface="Montserrat"/>
              <a:cs typeface="Montserrat"/>
              <a:sym typeface="Montserrat"/>
            </a:endParaRPr>
          </a:p>
          <a:p>
            <a:pPr indent="0" lvl="0" marL="0" rtl="0" algn="l">
              <a:lnSpc>
                <a:spcPct val="115000"/>
              </a:lnSpc>
              <a:spcBef>
                <a:spcPts val="1200"/>
              </a:spcBef>
              <a:spcAft>
                <a:spcPts val="0"/>
              </a:spcAft>
              <a:buSzPts val="1800"/>
              <a:buNone/>
            </a:pPr>
            <a:r>
              <a:t/>
            </a:r>
            <a:endParaRPr sz="119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b="1" lang="fr" sz="1400">
                <a:latin typeface="Montserrat"/>
                <a:ea typeface="Montserrat"/>
                <a:cs typeface="Montserrat"/>
                <a:sym typeface="Montserrat"/>
              </a:rPr>
              <a:t>Attribué : </a:t>
            </a:r>
            <a:endParaRPr b="1" sz="1400">
              <a:latin typeface="Montserrat"/>
              <a:ea typeface="Montserrat"/>
              <a:cs typeface="Montserrat"/>
              <a:sym typeface="Montserrat"/>
            </a:endParaRPr>
          </a:p>
          <a:p>
            <a:pPr indent="0" lvl="0" marL="0" rtl="0" algn="l">
              <a:lnSpc>
                <a:spcPct val="115000"/>
              </a:lnSpc>
              <a:spcBef>
                <a:spcPts val="1200"/>
              </a:spcBef>
              <a:spcAft>
                <a:spcPts val="0"/>
              </a:spcAft>
              <a:buClr>
                <a:srgbClr val="000000"/>
              </a:buClr>
              <a:buSzPts val="1800"/>
              <a:buFont typeface="Arial"/>
              <a:buNone/>
            </a:pPr>
            <a:r>
              <a:rPr lang="fr" sz="1200">
                <a:latin typeface="Montserrat"/>
                <a:ea typeface="Montserrat"/>
                <a:cs typeface="Montserrat"/>
                <a:sym typeface="Montserrat"/>
              </a:rPr>
              <a:t>Équipe Front &amp; back</a:t>
            </a:r>
            <a:endParaRPr sz="1200">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137" name="Google Shape;137;p22"/>
          <p:cNvSpPr txBox="1"/>
          <p:nvPr>
            <p:ph idx="1" type="body"/>
          </p:nvPr>
        </p:nvSpPr>
        <p:spPr>
          <a:xfrm>
            <a:off x="7041250" y="1547225"/>
            <a:ext cx="1471200" cy="3536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b="1" lang="fr" sz="1400">
                <a:latin typeface="Montserrat"/>
                <a:ea typeface="Montserrat"/>
                <a:cs typeface="Montserrat"/>
                <a:sym typeface="Montserrat"/>
              </a:rPr>
              <a:t>Tarifs</a:t>
            </a:r>
            <a:endParaRPr b="1" sz="14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sz="1200">
                <a:latin typeface="Montserrat"/>
                <a:ea typeface="Montserrat"/>
                <a:cs typeface="Montserrat"/>
                <a:sym typeface="Montserrat"/>
              </a:rPr>
              <a:t>L’internaute doit pouvoir visualiser les tarifs facilement. Un lien vers le Back-End de Qwenta doit être effectué</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b="1" lang="fr" sz="1400">
                <a:latin typeface="Montserrat"/>
                <a:ea typeface="Montserrat"/>
                <a:cs typeface="Montserrat"/>
                <a:sym typeface="Montserrat"/>
              </a:rPr>
              <a:t>Attribué : </a:t>
            </a:r>
            <a:endParaRPr b="1" sz="14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sz="1200">
                <a:latin typeface="Montserrat"/>
                <a:ea typeface="Montserrat"/>
                <a:cs typeface="Montserrat"/>
                <a:sym typeface="Montserrat"/>
              </a:rPr>
              <a:t>Équipe Front &amp; Back</a:t>
            </a:r>
            <a:endParaRPr sz="1200">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2000">
                <a:latin typeface="Montserrat"/>
                <a:ea typeface="Montserrat"/>
                <a:cs typeface="Montserrat"/>
                <a:sym typeface="Montserrat"/>
              </a:rPr>
              <a:t>Suivi du projet avec le Kanban</a:t>
            </a:r>
            <a:endParaRPr sz="3000">
              <a:latin typeface="Montserrat"/>
              <a:ea typeface="Montserrat"/>
              <a:cs typeface="Montserrat"/>
              <a:sym typeface="Montserrat"/>
            </a:endParaRPr>
          </a:p>
        </p:txBody>
      </p:sp>
      <p:sp>
        <p:nvSpPr>
          <p:cNvPr id="143" name="Google Shape;143;p23"/>
          <p:cNvSpPr txBox="1"/>
          <p:nvPr/>
        </p:nvSpPr>
        <p:spPr>
          <a:xfrm>
            <a:off x="434775" y="1085525"/>
            <a:ext cx="8334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200"/>
              </a:spcBef>
              <a:spcAft>
                <a:spcPts val="0"/>
              </a:spcAft>
              <a:buClr>
                <a:srgbClr val="000000"/>
              </a:buClr>
              <a:buSzPts val="1400"/>
              <a:buFont typeface="Arial"/>
              <a:buNone/>
            </a:pPr>
            <a:r>
              <a:rPr b="1" lang="fr" sz="1800">
                <a:latin typeface="Montserrat"/>
                <a:ea typeface="Montserrat"/>
                <a:cs typeface="Montserrat"/>
                <a:sym typeface="Montserrat"/>
              </a:rPr>
              <a:t>Avantages du Kanban</a:t>
            </a:r>
            <a:endParaRPr b="1" i="0" sz="1800" u="none" cap="none" strike="noStrike">
              <a:solidFill>
                <a:srgbClr val="000000"/>
              </a:solidFill>
              <a:latin typeface="Montserrat"/>
              <a:ea typeface="Montserrat"/>
              <a:cs typeface="Montserrat"/>
              <a:sym typeface="Montserrat"/>
            </a:endParaRPr>
          </a:p>
        </p:txBody>
      </p:sp>
      <p:sp>
        <p:nvSpPr>
          <p:cNvPr id="144" name="Google Shape;144;p23"/>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 name="Google Shape;145;p23"/>
          <p:cNvPicPr preferRelativeResize="0"/>
          <p:nvPr/>
        </p:nvPicPr>
        <p:blipFill rotWithShape="1">
          <a:blip r:embed="rId3">
            <a:alphaModFix/>
          </a:blip>
          <a:srcRect b="0" l="0" r="0" t="0"/>
          <a:stretch/>
        </p:blipFill>
        <p:spPr>
          <a:xfrm>
            <a:off x="8469575" y="-4"/>
            <a:ext cx="674426" cy="340549"/>
          </a:xfrm>
          <a:prstGeom prst="rect">
            <a:avLst/>
          </a:prstGeom>
          <a:noFill/>
          <a:ln>
            <a:noFill/>
          </a:ln>
        </p:spPr>
      </p:pic>
      <p:sp>
        <p:nvSpPr>
          <p:cNvPr id="146" name="Google Shape;146;p23"/>
          <p:cNvSpPr txBox="1"/>
          <p:nvPr/>
        </p:nvSpPr>
        <p:spPr>
          <a:xfrm>
            <a:off x="145000" y="1492725"/>
            <a:ext cx="8478600" cy="327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fr" sz="1600">
                <a:solidFill>
                  <a:schemeClr val="dk2"/>
                </a:solidFill>
              </a:rPr>
              <a:t>Le tableau Kanban améliore le suivi et la coordination d'équipe en offrant une visualisation simple et en temps réel du flux de travail, chaque tâche est clairement représentée et suivie à travers différentes étapes. Ca favorise la transparence au sein de l'équipe, permettant à chaque membre de voir qui travaille sur quelle </a:t>
            </a:r>
            <a:r>
              <a:rPr lang="fr" sz="1600">
                <a:solidFill>
                  <a:schemeClr val="dk2"/>
                </a:solidFill>
              </a:rPr>
              <a:t>tâche et</a:t>
            </a:r>
            <a:r>
              <a:rPr lang="fr" sz="1600">
                <a:solidFill>
                  <a:schemeClr val="dk2"/>
                </a:solidFill>
              </a:rPr>
              <a:t> d'identifier les priorités. Cette visibilité partagée permet une communication fluidifiée. Les ajustements peuvent être faits rapidement, et les problèmes peuvent être résolus dès qu'ils surviennent, ce qui rend le travail collectif plus cohérent, agile et efficace.</a:t>
            </a:r>
            <a:endParaRPr sz="16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1800">
                <a:latin typeface="Montserrat"/>
                <a:ea typeface="Montserrat"/>
                <a:cs typeface="Montserrat"/>
                <a:sym typeface="Montserrat"/>
              </a:rPr>
              <a:t>Spécifications techniques</a:t>
            </a:r>
            <a:endParaRPr sz="1800">
              <a:solidFill>
                <a:schemeClr val="dk2"/>
              </a:solidFill>
              <a:latin typeface="Montserrat"/>
              <a:ea typeface="Montserrat"/>
              <a:cs typeface="Montserrat"/>
              <a:sym typeface="Montserrat"/>
            </a:endParaRPr>
          </a:p>
        </p:txBody>
      </p:sp>
      <p:sp>
        <p:nvSpPr>
          <p:cNvPr id="152" name="Google Shape;152;p24"/>
          <p:cNvSpPr txBox="1"/>
          <p:nvPr>
            <p:ph idx="1" type="body"/>
          </p:nvPr>
        </p:nvSpPr>
        <p:spPr>
          <a:xfrm>
            <a:off x="311700" y="1893650"/>
            <a:ext cx="8520600" cy="253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latin typeface="Montserrat"/>
                <a:ea typeface="Montserrat"/>
                <a:cs typeface="Montserrat"/>
                <a:sym typeface="Montserrat"/>
              </a:rPr>
              <a:t>Versioning</a:t>
            </a:r>
            <a:r>
              <a:rPr lang="fr">
                <a:latin typeface="Montserrat"/>
                <a:ea typeface="Montserrat"/>
                <a:cs typeface="Montserrat"/>
                <a:sym typeface="Montserrat"/>
              </a:rPr>
              <a:t> : Git, Repository GitHub</a:t>
            </a:r>
            <a:endParaRPr>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a:latin typeface="Montserrat"/>
                <a:ea typeface="Montserrat"/>
                <a:cs typeface="Montserrat"/>
                <a:sym typeface="Montserrat"/>
              </a:rPr>
              <a:t>Front : React</a:t>
            </a:r>
            <a:endParaRPr>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a:latin typeface="Montserrat"/>
                <a:ea typeface="Montserrat"/>
                <a:cs typeface="Montserrat"/>
                <a:sym typeface="Montserrat"/>
              </a:rPr>
              <a:t>Cryptage : Firebase</a:t>
            </a:r>
            <a:endParaRPr>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a:latin typeface="Montserrat"/>
                <a:ea typeface="Montserrat"/>
                <a:cs typeface="Montserrat"/>
                <a:sym typeface="Montserrat"/>
              </a:rPr>
              <a:t>Base de données : MongoDB</a:t>
            </a:r>
            <a:endParaRPr>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lang="fr">
                <a:latin typeface="Montserrat"/>
                <a:ea typeface="Montserrat"/>
                <a:cs typeface="Montserrat"/>
                <a:sym typeface="Montserrat"/>
              </a:rPr>
              <a:t>APIs : Instagram et Deliveroo</a:t>
            </a:r>
            <a:endParaRPr>
              <a:latin typeface="Montserrat"/>
              <a:ea typeface="Montserrat"/>
              <a:cs typeface="Montserrat"/>
              <a:sym typeface="Montserrat"/>
            </a:endParaRPr>
          </a:p>
        </p:txBody>
      </p:sp>
      <p:sp>
        <p:nvSpPr>
          <p:cNvPr id="153" name="Google Shape;153;p24"/>
          <p:cNvSpPr txBox="1"/>
          <p:nvPr/>
        </p:nvSpPr>
        <p:spPr>
          <a:xfrm>
            <a:off x="0" y="0"/>
            <a:ext cx="4911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000"/>
              <a:buFont typeface="Arial"/>
              <a:buNone/>
            </a:pPr>
            <a:r>
              <a:rPr b="0" i="0" lang="fr" sz="1000" u="none" cap="none" strike="noStrike">
                <a:solidFill>
                  <a:schemeClr val="dk2"/>
                </a:solidFill>
                <a:latin typeface="Montserrat"/>
                <a:ea typeface="Montserrat"/>
                <a:cs typeface="Montserrat"/>
                <a:sym typeface="Montserrat"/>
              </a:rPr>
              <a:t>Présentation de l’usage du no-code</a:t>
            </a:r>
            <a:endParaRPr b="0" i="0" sz="1000" u="none" cap="none" strike="noStrike">
              <a:solidFill>
                <a:srgbClr val="000000"/>
              </a:solidFill>
              <a:latin typeface="Arial"/>
              <a:ea typeface="Arial"/>
              <a:cs typeface="Arial"/>
              <a:sym typeface="Arial"/>
            </a:endParaRPr>
          </a:p>
        </p:txBody>
      </p:sp>
      <p:sp>
        <p:nvSpPr>
          <p:cNvPr id="154" name="Google Shape;154;p24"/>
          <p:cNvSpPr txBox="1"/>
          <p:nvPr/>
        </p:nvSpPr>
        <p:spPr>
          <a:xfrm>
            <a:off x="434775" y="1085525"/>
            <a:ext cx="8320500" cy="1158900"/>
          </a:xfrm>
          <a:prstGeom prst="rect">
            <a:avLst/>
          </a:prstGeom>
          <a:noFill/>
          <a:ln>
            <a:noFill/>
          </a:ln>
        </p:spPr>
        <p:txBody>
          <a:bodyPr anchorCtr="0" anchor="t" bIns="91425" lIns="91425" spcFirstLastPara="1" rIns="91425" wrap="square" tIns="91425">
            <a:spAutoFit/>
          </a:bodyPr>
          <a:lstStyle/>
          <a:p>
            <a:pPr indent="0" lvl="0" marL="457200" marR="0" rtl="0" algn="ctr">
              <a:lnSpc>
                <a:spcPct val="150000"/>
              </a:lnSpc>
              <a:spcBef>
                <a:spcPts val="0"/>
              </a:spcBef>
              <a:spcAft>
                <a:spcPts val="0"/>
              </a:spcAft>
              <a:buNone/>
            </a:pPr>
            <a:r>
              <a:rPr b="1" lang="fr" sz="1700">
                <a:solidFill>
                  <a:srgbClr val="0D0D0D"/>
                </a:solidFill>
                <a:highlight>
                  <a:srgbClr val="FFFFFF"/>
                </a:highlight>
                <a:latin typeface="Montserrat"/>
                <a:ea typeface="Montserrat"/>
                <a:cs typeface="Montserrat"/>
                <a:sym typeface="Montserrat"/>
              </a:rPr>
              <a:t>S</a:t>
            </a:r>
            <a:r>
              <a:rPr b="1" i="0" lang="fr" sz="1700" u="none" cap="none" strike="noStrike">
                <a:solidFill>
                  <a:srgbClr val="0D0D0D"/>
                </a:solidFill>
                <a:highlight>
                  <a:srgbClr val="FFFFFF"/>
                </a:highlight>
                <a:latin typeface="Montserrat"/>
                <a:ea typeface="Montserrat"/>
                <a:cs typeface="Montserrat"/>
                <a:sym typeface="Montserrat"/>
              </a:rPr>
              <a:t>pécifications techniques</a:t>
            </a:r>
            <a:endParaRPr b="1" i="0" sz="1700" u="none" cap="none" strike="noStrike">
              <a:solidFill>
                <a:srgbClr val="0D0D0D"/>
              </a:solidFill>
              <a:highlight>
                <a:srgbClr val="FFFFFF"/>
              </a:highlight>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1"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4"/>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24"/>
          <p:cNvPicPr preferRelativeResize="0"/>
          <p:nvPr/>
        </p:nvPicPr>
        <p:blipFill rotWithShape="1">
          <a:blip r:embed="rId3">
            <a:alphaModFix/>
          </a:blip>
          <a:srcRect b="0" l="0" r="0" t="0"/>
          <a:stretch/>
        </p:blipFill>
        <p:spPr>
          <a:xfrm>
            <a:off x="8469575" y="-4"/>
            <a:ext cx="674426" cy="340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1800">
                <a:latin typeface="Montserrat"/>
                <a:ea typeface="Montserrat"/>
                <a:cs typeface="Montserrat"/>
                <a:sym typeface="Montserrat"/>
              </a:rPr>
              <a:t>Spécifications techniques</a:t>
            </a:r>
            <a:endParaRPr sz="1800">
              <a:solidFill>
                <a:schemeClr val="dk2"/>
              </a:solidFill>
              <a:latin typeface="Montserrat"/>
              <a:ea typeface="Montserrat"/>
              <a:cs typeface="Montserrat"/>
              <a:sym typeface="Montserrat"/>
            </a:endParaRPr>
          </a:p>
        </p:txBody>
      </p:sp>
      <p:sp>
        <p:nvSpPr>
          <p:cNvPr id="162" name="Google Shape;162;p25"/>
          <p:cNvSpPr txBox="1"/>
          <p:nvPr/>
        </p:nvSpPr>
        <p:spPr>
          <a:xfrm>
            <a:off x="0" y="0"/>
            <a:ext cx="4911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000"/>
              <a:buFont typeface="Arial"/>
              <a:buNone/>
            </a:pPr>
            <a:r>
              <a:rPr b="0" i="0" lang="fr" sz="1000" u="none" cap="none" strike="noStrike">
                <a:solidFill>
                  <a:schemeClr val="dk2"/>
                </a:solidFill>
                <a:latin typeface="Montserrat"/>
                <a:ea typeface="Montserrat"/>
                <a:cs typeface="Montserrat"/>
                <a:sym typeface="Montserrat"/>
              </a:rPr>
              <a:t>Présentation de l’usage du no-code</a:t>
            </a:r>
            <a:endParaRPr b="0" i="0" sz="1000" u="none" cap="none" strike="noStrike">
              <a:solidFill>
                <a:srgbClr val="000000"/>
              </a:solidFill>
              <a:latin typeface="Arial"/>
              <a:ea typeface="Arial"/>
              <a:cs typeface="Arial"/>
              <a:sym typeface="Arial"/>
            </a:endParaRPr>
          </a:p>
        </p:txBody>
      </p:sp>
      <p:sp>
        <p:nvSpPr>
          <p:cNvPr id="163" name="Google Shape;163;p25"/>
          <p:cNvSpPr txBox="1"/>
          <p:nvPr/>
        </p:nvSpPr>
        <p:spPr>
          <a:xfrm>
            <a:off x="411750" y="906400"/>
            <a:ext cx="8320500" cy="1551600"/>
          </a:xfrm>
          <a:prstGeom prst="rect">
            <a:avLst/>
          </a:prstGeom>
          <a:noFill/>
          <a:ln>
            <a:noFill/>
          </a:ln>
        </p:spPr>
        <p:txBody>
          <a:bodyPr anchorCtr="0" anchor="t" bIns="91425" lIns="91425" spcFirstLastPara="1" rIns="91425" wrap="square" tIns="91425">
            <a:spAutoFit/>
          </a:bodyPr>
          <a:lstStyle/>
          <a:p>
            <a:pPr indent="0" lvl="0" marL="457200" marR="0" rtl="0" algn="ctr">
              <a:lnSpc>
                <a:spcPct val="150000"/>
              </a:lnSpc>
              <a:spcBef>
                <a:spcPts val="0"/>
              </a:spcBef>
              <a:spcAft>
                <a:spcPts val="0"/>
              </a:spcAft>
              <a:buNone/>
            </a:pPr>
            <a:r>
              <a:rPr b="1" lang="fr" sz="1700">
                <a:solidFill>
                  <a:srgbClr val="0D0D0D"/>
                </a:solidFill>
                <a:highlight>
                  <a:srgbClr val="FFFFFF"/>
                </a:highlight>
                <a:latin typeface="Montserrat"/>
                <a:ea typeface="Montserrat"/>
                <a:cs typeface="Montserrat"/>
                <a:sym typeface="Montserrat"/>
              </a:rPr>
              <a:t>S</a:t>
            </a:r>
            <a:r>
              <a:rPr b="1" i="0" lang="fr" sz="1700" u="none" cap="none" strike="noStrike">
                <a:solidFill>
                  <a:srgbClr val="0D0D0D"/>
                </a:solidFill>
                <a:highlight>
                  <a:srgbClr val="FFFFFF"/>
                </a:highlight>
                <a:latin typeface="Montserrat"/>
                <a:ea typeface="Montserrat"/>
                <a:cs typeface="Montserrat"/>
                <a:sym typeface="Montserrat"/>
              </a:rPr>
              <a:t>pécifications techniques</a:t>
            </a:r>
            <a:endParaRPr b="1" i="0" sz="1700" u="none" cap="none" strike="noStrike">
              <a:solidFill>
                <a:srgbClr val="0D0D0D"/>
              </a:solidFill>
              <a:highlight>
                <a:srgbClr val="FFFFFF"/>
              </a:highlight>
              <a:latin typeface="Montserrat"/>
              <a:ea typeface="Montserrat"/>
              <a:cs typeface="Montserrat"/>
              <a:sym typeface="Montserrat"/>
            </a:endParaRPr>
          </a:p>
          <a:p>
            <a:pPr indent="0" lvl="0" marL="457200" marR="0" rtl="0" algn="ctr">
              <a:lnSpc>
                <a:spcPct val="150000"/>
              </a:lnSpc>
              <a:spcBef>
                <a:spcPts val="0"/>
              </a:spcBef>
              <a:spcAft>
                <a:spcPts val="0"/>
              </a:spcAft>
              <a:buNone/>
            </a:pPr>
            <a:r>
              <a:rPr b="1" lang="fr" sz="1700">
                <a:solidFill>
                  <a:srgbClr val="0D0D0D"/>
                </a:solidFill>
                <a:highlight>
                  <a:srgbClr val="FFFFFF"/>
                </a:highlight>
                <a:latin typeface="Montserrat"/>
                <a:ea typeface="Montserrat"/>
                <a:cs typeface="Montserrat"/>
                <a:sym typeface="Montserrat"/>
              </a:rPr>
              <a:t>Schéma explicatif Git-GitHub</a:t>
            </a:r>
            <a:endParaRPr b="1" sz="1700">
              <a:solidFill>
                <a:srgbClr val="0D0D0D"/>
              </a:solidFill>
              <a:highlight>
                <a:srgbClr val="FFFFFF"/>
              </a:highlight>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1"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5"/>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3">
            <a:alphaModFix/>
          </a:blip>
          <a:srcRect b="0" l="0" r="0" t="0"/>
          <a:stretch/>
        </p:blipFill>
        <p:spPr>
          <a:xfrm>
            <a:off x="8469575" y="-4"/>
            <a:ext cx="674426" cy="340549"/>
          </a:xfrm>
          <a:prstGeom prst="rect">
            <a:avLst/>
          </a:prstGeom>
          <a:noFill/>
          <a:ln>
            <a:noFill/>
          </a:ln>
        </p:spPr>
      </p:pic>
      <p:pic>
        <p:nvPicPr>
          <p:cNvPr id="166" name="Google Shape;166;p25"/>
          <p:cNvPicPr preferRelativeResize="0"/>
          <p:nvPr/>
        </p:nvPicPr>
        <p:blipFill>
          <a:blip r:embed="rId4">
            <a:alphaModFix/>
          </a:blip>
          <a:stretch>
            <a:fillRect/>
          </a:stretch>
        </p:blipFill>
        <p:spPr>
          <a:xfrm>
            <a:off x="311700" y="1876575"/>
            <a:ext cx="4048624" cy="2853374"/>
          </a:xfrm>
          <a:prstGeom prst="rect">
            <a:avLst/>
          </a:prstGeom>
          <a:noFill/>
          <a:ln>
            <a:noFill/>
          </a:ln>
        </p:spPr>
      </p:pic>
      <p:sp>
        <p:nvSpPr>
          <p:cNvPr id="167" name="Google Shape;167;p25"/>
          <p:cNvSpPr txBox="1"/>
          <p:nvPr/>
        </p:nvSpPr>
        <p:spPr>
          <a:xfrm>
            <a:off x="4572000" y="1876575"/>
            <a:ext cx="4160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2"/>
                </a:solidFill>
              </a:rPr>
              <a:t>Git et GitHub sont utilisé pour travailler efficacement en équipe et versionner le code.</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fr" sz="1600">
                <a:solidFill>
                  <a:schemeClr val="dk2"/>
                </a:solidFill>
              </a:rPr>
              <a:t>Cela permet de fractionner le code par étape de développement, ainsi que de garder toutes traces des modifications effectuée par l’équipe.</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fr" sz="1600">
                <a:solidFill>
                  <a:schemeClr val="dk2"/>
                </a:solidFill>
              </a:rPr>
              <a:t>Le code est donc sauvegardé et partagé à l’équipe de </a:t>
            </a:r>
            <a:r>
              <a:rPr lang="fr" sz="1600">
                <a:solidFill>
                  <a:schemeClr val="dk2"/>
                </a:solidFill>
              </a:rPr>
              <a:t>manière</a:t>
            </a:r>
            <a:r>
              <a:rPr lang="fr" sz="1600">
                <a:solidFill>
                  <a:schemeClr val="dk2"/>
                </a:solidFill>
              </a:rPr>
              <a:t> optimale</a:t>
            </a:r>
            <a:endParaRPr sz="16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b="1" lang="fr" sz="2000">
                <a:latin typeface="Montserrat"/>
                <a:ea typeface="Montserrat"/>
                <a:cs typeface="Montserrat"/>
                <a:sym typeface="Montserrat"/>
              </a:rPr>
              <a:t>Veille Technologique</a:t>
            </a:r>
            <a:endParaRPr b="1" sz="2000">
              <a:solidFill>
                <a:schemeClr val="dk2"/>
              </a:solidFill>
              <a:latin typeface="Montserrat"/>
              <a:ea typeface="Montserrat"/>
              <a:cs typeface="Montserrat"/>
              <a:sym typeface="Montserrat"/>
            </a:endParaRPr>
          </a:p>
        </p:txBody>
      </p:sp>
      <p:sp>
        <p:nvSpPr>
          <p:cNvPr id="173" name="Google Shape;173;p26"/>
          <p:cNvSpPr txBox="1"/>
          <p:nvPr/>
        </p:nvSpPr>
        <p:spPr>
          <a:xfrm>
            <a:off x="0" y="0"/>
            <a:ext cx="4911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000"/>
              <a:buFont typeface="Arial"/>
              <a:buNone/>
            </a:pPr>
            <a:r>
              <a:rPr b="0" i="0" lang="fr" sz="1000" u="none" cap="none" strike="noStrike">
                <a:solidFill>
                  <a:schemeClr val="dk2"/>
                </a:solidFill>
                <a:latin typeface="Montserrat"/>
                <a:ea typeface="Montserrat"/>
                <a:cs typeface="Montserrat"/>
                <a:sym typeface="Montserrat"/>
              </a:rPr>
              <a:t>Présentation de l’usage du no-code</a:t>
            </a:r>
            <a:endParaRPr b="0" i="0" sz="1000" u="none" cap="none" strike="noStrike">
              <a:solidFill>
                <a:srgbClr val="000000"/>
              </a:solidFill>
              <a:latin typeface="Arial"/>
              <a:ea typeface="Arial"/>
              <a:cs typeface="Arial"/>
              <a:sym typeface="Arial"/>
            </a:endParaRPr>
          </a:p>
        </p:txBody>
      </p:sp>
      <p:sp>
        <p:nvSpPr>
          <p:cNvPr id="174" name="Google Shape;174;p26"/>
          <p:cNvSpPr txBox="1"/>
          <p:nvPr/>
        </p:nvSpPr>
        <p:spPr>
          <a:xfrm>
            <a:off x="434775" y="1085525"/>
            <a:ext cx="83205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6"/>
          <p:cNvPicPr preferRelativeResize="0"/>
          <p:nvPr/>
        </p:nvPicPr>
        <p:blipFill rotWithShape="1">
          <a:blip r:embed="rId3">
            <a:alphaModFix/>
          </a:blip>
          <a:srcRect b="0" l="0" r="0" t="0"/>
          <a:stretch/>
        </p:blipFill>
        <p:spPr>
          <a:xfrm>
            <a:off x="8469575" y="-4"/>
            <a:ext cx="674426" cy="340549"/>
          </a:xfrm>
          <a:prstGeom prst="rect">
            <a:avLst/>
          </a:prstGeom>
          <a:noFill/>
          <a:ln>
            <a:noFill/>
          </a:ln>
        </p:spPr>
      </p:pic>
      <p:pic>
        <p:nvPicPr>
          <p:cNvPr id="177" name="Google Shape;177;p26"/>
          <p:cNvPicPr preferRelativeResize="0"/>
          <p:nvPr/>
        </p:nvPicPr>
        <p:blipFill>
          <a:blip r:embed="rId4">
            <a:alphaModFix/>
          </a:blip>
          <a:stretch>
            <a:fillRect/>
          </a:stretch>
        </p:blipFill>
        <p:spPr>
          <a:xfrm>
            <a:off x="311700" y="1124050"/>
            <a:ext cx="1406400" cy="1447700"/>
          </a:xfrm>
          <a:prstGeom prst="rect">
            <a:avLst/>
          </a:prstGeom>
          <a:noFill/>
          <a:ln>
            <a:noFill/>
          </a:ln>
        </p:spPr>
      </p:pic>
      <p:pic>
        <p:nvPicPr>
          <p:cNvPr id="178" name="Google Shape;178;p26"/>
          <p:cNvPicPr preferRelativeResize="0"/>
          <p:nvPr/>
        </p:nvPicPr>
        <p:blipFill>
          <a:blip r:embed="rId5">
            <a:alphaModFix/>
          </a:blip>
          <a:stretch>
            <a:fillRect/>
          </a:stretch>
        </p:blipFill>
        <p:spPr>
          <a:xfrm>
            <a:off x="2052025" y="1124050"/>
            <a:ext cx="1680900" cy="1486200"/>
          </a:xfrm>
          <a:prstGeom prst="rect">
            <a:avLst/>
          </a:prstGeom>
          <a:noFill/>
          <a:ln>
            <a:noFill/>
          </a:ln>
        </p:spPr>
      </p:pic>
      <p:pic>
        <p:nvPicPr>
          <p:cNvPr id="179" name="Google Shape;179;p26"/>
          <p:cNvPicPr preferRelativeResize="0"/>
          <p:nvPr/>
        </p:nvPicPr>
        <p:blipFill>
          <a:blip r:embed="rId6">
            <a:alphaModFix/>
          </a:blip>
          <a:stretch>
            <a:fillRect/>
          </a:stretch>
        </p:blipFill>
        <p:spPr>
          <a:xfrm>
            <a:off x="311700" y="2900150"/>
            <a:ext cx="1406400" cy="1588750"/>
          </a:xfrm>
          <a:prstGeom prst="rect">
            <a:avLst/>
          </a:prstGeom>
          <a:noFill/>
          <a:ln>
            <a:noFill/>
          </a:ln>
        </p:spPr>
      </p:pic>
      <p:pic>
        <p:nvPicPr>
          <p:cNvPr id="180" name="Google Shape;180;p26"/>
          <p:cNvPicPr preferRelativeResize="0"/>
          <p:nvPr/>
        </p:nvPicPr>
        <p:blipFill>
          <a:blip r:embed="rId7">
            <a:alphaModFix/>
          </a:blip>
          <a:stretch>
            <a:fillRect/>
          </a:stretch>
        </p:blipFill>
        <p:spPr>
          <a:xfrm>
            <a:off x="2052018" y="2900150"/>
            <a:ext cx="1718658" cy="1588750"/>
          </a:xfrm>
          <a:prstGeom prst="rect">
            <a:avLst/>
          </a:prstGeom>
          <a:noFill/>
          <a:ln>
            <a:noFill/>
          </a:ln>
        </p:spPr>
      </p:pic>
      <p:sp>
        <p:nvSpPr>
          <p:cNvPr id="181" name="Google Shape;181;p26"/>
          <p:cNvSpPr txBox="1"/>
          <p:nvPr/>
        </p:nvSpPr>
        <p:spPr>
          <a:xfrm>
            <a:off x="4111400" y="1023575"/>
            <a:ext cx="4720800" cy="3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hlink"/>
                </a:solidFill>
                <a:hlinkClick r:id="rId8"/>
              </a:rPr>
              <a:t>Wakelet disponible ici</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fr" sz="1800">
                <a:solidFill>
                  <a:schemeClr val="dk2"/>
                </a:solidFill>
              </a:rPr>
              <a:t>Classification par fiabilité, actualité et objectivité :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1800">
                <a:solidFill>
                  <a:schemeClr val="dk2"/>
                </a:solidFill>
              </a:rPr>
              <a:t>Sélection</a:t>
            </a:r>
            <a:r>
              <a:rPr lang="fr" sz="1800">
                <a:solidFill>
                  <a:schemeClr val="dk2"/>
                </a:solidFill>
              </a:rPr>
              <a:t> de sources fiables et / ou officielles (Documentations, Articles etc)</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1800">
                <a:solidFill>
                  <a:schemeClr val="dk2"/>
                </a:solidFill>
              </a:rPr>
              <a:t>Vérification de l’actualité des informations, qu’elles ne soient pas dépréciées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1800">
                <a:solidFill>
                  <a:schemeClr val="dk2"/>
                </a:solidFill>
              </a:rPr>
              <a:t>Faire attention à ne pas prendre d’information provenant de sources biaisées ou propagandiste.</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2000">
                <a:latin typeface="Montserrat"/>
                <a:ea typeface="Montserrat"/>
                <a:cs typeface="Montserrat"/>
                <a:sym typeface="Montserrat"/>
              </a:rPr>
              <a:t>Conclusion</a:t>
            </a:r>
            <a:endParaRPr sz="2000">
              <a:solidFill>
                <a:schemeClr val="dk2"/>
              </a:solidFill>
              <a:latin typeface="Montserrat"/>
              <a:ea typeface="Montserrat"/>
              <a:cs typeface="Montserrat"/>
              <a:sym typeface="Montserrat"/>
            </a:endParaRPr>
          </a:p>
        </p:txBody>
      </p:sp>
      <p:sp>
        <p:nvSpPr>
          <p:cNvPr id="187" name="Google Shape;187;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latin typeface="Montserrat"/>
              <a:ea typeface="Montserrat"/>
              <a:cs typeface="Montserrat"/>
              <a:sym typeface="Montserrat"/>
            </a:endParaRPr>
          </a:p>
          <a:p>
            <a:pPr indent="0" lvl="0" marL="0" rtl="0" algn="l">
              <a:lnSpc>
                <a:spcPct val="115000"/>
              </a:lnSpc>
              <a:spcBef>
                <a:spcPts val="1200"/>
              </a:spcBef>
              <a:spcAft>
                <a:spcPts val="0"/>
              </a:spcAft>
              <a:buSzPts val="1800"/>
              <a:buNone/>
            </a:pPr>
            <a:r>
              <a:t/>
            </a:r>
            <a:endParaRPr>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188" name="Google Shape;188;p27"/>
          <p:cNvSpPr txBox="1"/>
          <p:nvPr/>
        </p:nvSpPr>
        <p:spPr>
          <a:xfrm>
            <a:off x="0" y="0"/>
            <a:ext cx="4911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000"/>
              <a:buFont typeface="Arial"/>
              <a:buNone/>
            </a:pPr>
            <a:r>
              <a:rPr b="0" i="0" lang="fr" sz="1000" u="none" cap="none" strike="noStrike">
                <a:solidFill>
                  <a:schemeClr val="dk2"/>
                </a:solidFill>
                <a:latin typeface="Montserrat"/>
                <a:ea typeface="Montserrat"/>
                <a:cs typeface="Montserrat"/>
                <a:sym typeface="Montserrat"/>
              </a:rPr>
              <a:t>Présentation de l’usage du no-code</a:t>
            </a:r>
            <a:endParaRPr b="0" i="0" sz="1000" u="none" cap="none" strike="noStrike">
              <a:solidFill>
                <a:srgbClr val="000000"/>
              </a:solidFill>
              <a:latin typeface="Arial"/>
              <a:ea typeface="Arial"/>
              <a:cs typeface="Arial"/>
              <a:sym typeface="Arial"/>
            </a:endParaRPr>
          </a:p>
        </p:txBody>
      </p:sp>
      <p:sp>
        <p:nvSpPr>
          <p:cNvPr id="189" name="Google Shape;189;p27"/>
          <p:cNvSpPr txBox="1"/>
          <p:nvPr/>
        </p:nvSpPr>
        <p:spPr>
          <a:xfrm>
            <a:off x="434775" y="1085525"/>
            <a:ext cx="8320500" cy="42759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0D0D0D"/>
              </a:buClr>
              <a:buSzPts val="1900"/>
              <a:buFont typeface="Montserrat"/>
              <a:buChar char="●"/>
            </a:pPr>
            <a:r>
              <a:rPr lang="fr" sz="1900">
                <a:solidFill>
                  <a:srgbClr val="0D0D0D"/>
                </a:solidFill>
                <a:highlight>
                  <a:srgbClr val="FFFFFF"/>
                </a:highlight>
                <a:latin typeface="Montserrat"/>
                <a:ea typeface="Montserrat"/>
                <a:cs typeface="Montserrat"/>
                <a:sym typeface="Montserrat"/>
              </a:rPr>
              <a:t>Mise en place du contexte et des objectifs</a:t>
            </a:r>
            <a:endParaRPr sz="1900">
              <a:solidFill>
                <a:srgbClr val="0D0D0D"/>
              </a:solidFill>
              <a:highlight>
                <a:srgbClr val="FFFFFF"/>
              </a:highlight>
              <a:latin typeface="Montserrat"/>
              <a:ea typeface="Montserrat"/>
              <a:cs typeface="Montserrat"/>
              <a:sym typeface="Montserrat"/>
            </a:endParaRPr>
          </a:p>
          <a:p>
            <a:pPr indent="-349250" lvl="0" marL="457200" marR="0" rtl="0" algn="l">
              <a:lnSpc>
                <a:spcPct val="150000"/>
              </a:lnSpc>
              <a:spcBef>
                <a:spcPts val="0"/>
              </a:spcBef>
              <a:spcAft>
                <a:spcPts val="0"/>
              </a:spcAft>
              <a:buClr>
                <a:srgbClr val="0D0D0D"/>
              </a:buClr>
              <a:buSzPts val="1900"/>
              <a:buFont typeface="Montserrat"/>
              <a:buChar char="●"/>
            </a:pPr>
            <a:r>
              <a:rPr lang="fr" sz="1900">
                <a:solidFill>
                  <a:srgbClr val="0D0D0D"/>
                </a:solidFill>
                <a:highlight>
                  <a:srgbClr val="FFFFFF"/>
                </a:highlight>
                <a:latin typeface="Montserrat"/>
                <a:ea typeface="Montserrat"/>
                <a:cs typeface="Montserrat"/>
                <a:sym typeface="Montserrat"/>
              </a:rPr>
              <a:t>Visualisation de la maquette</a:t>
            </a:r>
            <a:endParaRPr sz="1900">
              <a:solidFill>
                <a:srgbClr val="0D0D0D"/>
              </a:solidFill>
              <a:highlight>
                <a:srgbClr val="FFFFFF"/>
              </a:highlight>
              <a:latin typeface="Montserrat"/>
              <a:ea typeface="Montserrat"/>
              <a:cs typeface="Montserrat"/>
              <a:sym typeface="Montserrat"/>
            </a:endParaRPr>
          </a:p>
          <a:p>
            <a:pPr indent="-349250" lvl="0" marL="457200" marR="0" rtl="0" algn="l">
              <a:lnSpc>
                <a:spcPct val="150000"/>
              </a:lnSpc>
              <a:spcBef>
                <a:spcPts val="0"/>
              </a:spcBef>
              <a:spcAft>
                <a:spcPts val="0"/>
              </a:spcAft>
              <a:buClr>
                <a:srgbClr val="0D0D0D"/>
              </a:buClr>
              <a:buSzPts val="1900"/>
              <a:buFont typeface="Montserrat"/>
              <a:buChar char="●"/>
            </a:pPr>
            <a:r>
              <a:rPr lang="fr" sz="1900">
                <a:solidFill>
                  <a:srgbClr val="0D0D0D"/>
                </a:solidFill>
                <a:highlight>
                  <a:srgbClr val="FFFFFF"/>
                </a:highlight>
                <a:latin typeface="Montserrat"/>
                <a:ea typeface="Montserrat"/>
                <a:cs typeface="Montserrat"/>
                <a:sym typeface="Montserrat"/>
              </a:rPr>
              <a:t>Explication de la méthodologie</a:t>
            </a:r>
            <a:endParaRPr sz="1900">
              <a:solidFill>
                <a:srgbClr val="0D0D0D"/>
              </a:solidFill>
              <a:highlight>
                <a:srgbClr val="FFFFFF"/>
              </a:highlight>
              <a:latin typeface="Montserrat"/>
              <a:ea typeface="Montserrat"/>
              <a:cs typeface="Montserrat"/>
              <a:sym typeface="Montserrat"/>
            </a:endParaRPr>
          </a:p>
          <a:p>
            <a:pPr indent="-349250" lvl="0" marL="457200" marR="0" rtl="0" algn="l">
              <a:lnSpc>
                <a:spcPct val="150000"/>
              </a:lnSpc>
              <a:spcBef>
                <a:spcPts val="0"/>
              </a:spcBef>
              <a:spcAft>
                <a:spcPts val="0"/>
              </a:spcAft>
              <a:buClr>
                <a:srgbClr val="0D0D0D"/>
              </a:buClr>
              <a:buSzPts val="1900"/>
              <a:buFont typeface="Montserrat"/>
              <a:buChar char="●"/>
            </a:pPr>
            <a:r>
              <a:rPr lang="fr" sz="1900">
                <a:solidFill>
                  <a:srgbClr val="0D0D0D"/>
                </a:solidFill>
                <a:highlight>
                  <a:srgbClr val="FFFFFF"/>
                </a:highlight>
                <a:latin typeface="Montserrat"/>
                <a:ea typeface="Montserrat"/>
                <a:cs typeface="Montserrat"/>
                <a:sym typeface="Montserrat"/>
              </a:rPr>
              <a:t>Aperçu du tableau Kanban (Trello) et des User Stories</a:t>
            </a:r>
            <a:endParaRPr sz="1900">
              <a:solidFill>
                <a:srgbClr val="0D0D0D"/>
              </a:solidFill>
              <a:highlight>
                <a:srgbClr val="FFFFFF"/>
              </a:highlight>
              <a:latin typeface="Montserrat"/>
              <a:ea typeface="Montserrat"/>
              <a:cs typeface="Montserrat"/>
              <a:sym typeface="Montserrat"/>
            </a:endParaRPr>
          </a:p>
          <a:p>
            <a:pPr indent="-349250" lvl="0" marL="457200" marR="0" rtl="0" algn="l">
              <a:lnSpc>
                <a:spcPct val="150000"/>
              </a:lnSpc>
              <a:spcBef>
                <a:spcPts val="0"/>
              </a:spcBef>
              <a:spcAft>
                <a:spcPts val="0"/>
              </a:spcAft>
              <a:buClr>
                <a:srgbClr val="0D0D0D"/>
              </a:buClr>
              <a:buSzPts val="1900"/>
              <a:buFont typeface="Montserrat"/>
              <a:buChar char="●"/>
            </a:pPr>
            <a:r>
              <a:rPr lang="fr" sz="1900">
                <a:solidFill>
                  <a:srgbClr val="0D0D0D"/>
                </a:solidFill>
                <a:highlight>
                  <a:srgbClr val="FFFFFF"/>
                </a:highlight>
                <a:latin typeface="Montserrat"/>
                <a:ea typeface="Montserrat"/>
                <a:cs typeface="Montserrat"/>
                <a:sym typeface="Montserrat"/>
              </a:rPr>
              <a:t>Explication des spécifications techniques : </a:t>
            </a:r>
            <a:endParaRPr sz="1900">
              <a:solidFill>
                <a:srgbClr val="0D0D0D"/>
              </a:solidFill>
              <a:highlight>
                <a:srgbClr val="FFFFFF"/>
              </a:highlight>
              <a:latin typeface="Montserrat"/>
              <a:ea typeface="Montserrat"/>
              <a:cs typeface="Montserrat"/>
              <a:sym typeface="Montserrat"/>
            </a:endParaRPr>
          </a:p>
          <a:p>
            <a:pPr indent="-349250" lvl="1" marL="914400" marR="0" rtl="0" algn="l">
              <a:lnSpc>
                <a:spcPct val="150000"/>
              </a:lnSpc>
              <a:spcBef>
                <a:spcPts val="0"/>
              </a:spcBef>
              <a:spcAft>
                <a:spcPts val="0"/>
              </a:spcAft>
              <a:buClr>
                <a:srgbClr val="0D0D0D"/>
              </a:buClr>
              <a:buSzPts val="1900"/>
              <a:buFont typeface="Montserrat"/>
              <a:buChar char="○"/>
            </a:pPr>
            <a:r>
              <a:rPr lang="fr" sz="1900">
                <a:solidFill>
                  <a:srgbClr val="0D0D0D"/>
                </a:solidFill>
                <a:highlight>
                  <a:srgbClr val="FFFFFF"/>
                </a:highlight>
                <a:latin typeface="Montserrat"/>
                <a:ea typeface="Montserrat"/>
                <a:cs typeface="Montserrat"/>
                <a:sym typeface="Montserrat"/>
              </a:rPr>
              <a:t>Différents technologies utilisées</a:t>
            </a:r>
            <a:endParaRPr sz="1900">
              <a:solidFill>
                <a:srgbClr val="0D0D0D"/>
              </a:solidFill>
              <a:highlight>
                <a:srgbClr val="FFFFFF"/>
              </a:highlight>
              <a:latin typeface="Montserrat"/>
              <a:ea typeface="Montserrat"/>
              <a:cs typeface="Montserrat"/>
              <a:sym typeface="Montserrat"/>
            </a:endParaRPr>
          </a:p>
          <a:p>
            <a:pPr indent="-349250" lvl="1" marL="914400" marR="0" rtl="0" algn="l">
              <a:lnSpc>
                <a:spcPct val="150000"/>
              </a:lnSpc>
              <a:spcBef>
                <a:spcPts val="0"/>
              </a:spcBef>
              <a:spcAft>
                <a:spcPts val="0"/>
              </a:spcAft>
              <a:buClr>
                <a:srgbClr val="0D0D0D"/>
              </a:buClr>
              <a:buSzPts val="1900"/>
              <a:buFont typeface="Montserrat"/>
              <a:buChar char="○"/>
            </a:pPr>
            <a:r>
              <a:rPr lang="fr" sz="1900">
                <a:solidFill>
                  <a:srgbClr val="0D0D0D"/>
                </a:solidFill>
                <a:highlight>
                  <a:srgbClr val="FFFFFF"/>
                </a:highlight>
                <a:latin typeface="Montserrat"/>
                <a:ea typeface="Montserrat"/>
                <a:cs typeface="Montserrat"/>
                <a:sym typeface="Montserrat"/>
              </a:rPr>
              <a:t>Schéma explicatif de l’environnement Git</a:t>
            </a:r>
            <a:endParaRPr sz="1900">
              <a:solidFill>
                <a:srgbClr val="0D0D0D"/>
              </a:solidFill>
              <a:highlight>
                <a:srgbClr val="FFFFFF"/>
              </a:highlight>
              <a:latin typeface="Montserrat"/>
              <a:ea typeface="Montserrat"/>
              <a:cs typeface="Montserrat"/>
              <a:sym typeface="Montserrat"/>
            </a:endParaRPr>
          </a:p>
          <a:p>
            <a:pPr indent="-349250" lvl="0" marL="457200" marR="0" rtl="0" algn="l">
              <a:lnSpc>
                <a:spcPct val="150000"/>
              </a:lnSpc>
              <a:spcBef>
                <a:spcPts val="0"/>
              </a:spcBef>
              <a:spcAft>
                <a:spcPts val="0"/>
              </a:spcAft>
              <a:buClr>
                <a:srgbClr val="0D0D0D"/>
              </a:buClr>
              <a:buSzPts val="1900"/>
              <a:buFont typeface="Montserrat"/>
              <a:buChar char="●"/>
            </a:pPr>
            <a:r>
              <a:rPr lang="fr" sz="1900">
                <a:solidFill>
                  <a:srgbClr val="0D0D0D"/>
                </a:solidFill>
                <a:highlight>
                  <a:srgbClr val="FFFFFF"/>
                </a:highlight>
                <a:latin typeface="Montserrat"/>
                <a:ea typeface="Montserrat"/>
                <a:cs typeface="Montserrat"/>
                <a:sym typeface="Montserrat"/>
              </a:rPr>
              <a:t>Détail de veille technologique</a:t>
            </a:r>
            <a:endParaRPr sz="1900">
              <a:solidFill>
                <a:srgbClr val="0D0D0D"/>
              </a:solidFill>
              <a:highlight>
                <a:srgbClr val="FFFFFF"/>
              </a:highlight>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1"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7"/>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 name="Google Shape;191;p27"/>
          <p:cNvPicPr preferRelativeResize="0"/>
          <p:nvPr/>
        </p:nvPicPr>
        <p:blipFill rotWithShape="1">
          <a:blip r:embed="rId3">
            <a:alphaModFix/>
          </a:blip>
          <a:srcRect b="0" l="0" r="0" t="0"/>
          <a:stretch/>
        </p:blipFill>
        <p:spPr>
          <a:xfrm>
            <a:off x="8469575" y="-4"/>
            <a:ext cx="674425" cy="34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95" name="Shape 195"/>
        <p:cNvGrpSpPr/>
        <p:nvPr/>
      </p:nvGrpSpPr>
      <p:grpSpPr>
        <a:xfrm>
          <a:off x="0" y="0"/>
          <a:ext cx="0" cy="0"/>
          <a:chOff x="0" y="0"/>
          <a:chExt cx="0" cy="0"/>
        </a:xfrm>
      </p:grpSpPr>
      <p:sp>
        <p:nvSpPr>
          <p:cNvPr id="196" name="Google Shape;196;p28"/>
          <p:cNvSpPr txBox="1"/>
          <p:nvPr/>
        </p:nvSpPr>
        <p:spPr>
          <a:xfrm>
            <a:off x="2411475" y="2125800"/>
            <a:ext cx="4222200" cy="80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fr" sz="3500" u="none" cap="none" strike="noStrike">
                <a:solidFill>
                  <a:schemeClr val="dk1"/>
                </a:solidFill>
                <a:latin typeface="Montserrat"/>
                <a:ea typeface="Montserrat"/>
                <a:cs typeface="Montserrat"/>
                <a:sym typeface="Montserrat"/>
              </a:rPr>
              <a:t>QUESTIONS ?</a:t>
            </a:r>
            <a:endParaRPr b="0" i="0" sz="3500" u="none" cap="none" strike="noStrike">
              <a:solidFill>
                <a:schemeClr val="dk1"/>
              </a:solidFill>
              <a:latin typeface="Montserrat"/>
              <a:ea typeface="Montserrat"/>
              <a:cs typeface="Montserrat"/>
              <a:sym typeface="Montserrat"/>
            </a:endParaRPr>
          </a:p>
        </p:txBody>
      </p:sp>
      <p:sp>
        <p:nvSpPr>
          <p:cNvPr id="197" name="Google Shape;197;p28"/>
          <p:cNvSpPr txBox="1"/>
          <p:nvPr/>
        </p:nvSpPr>
        <p:spPr>
          <a:xfrm>
            <a:off x="115175" y="118275"/>
            <a:ext cx="2384700" cy="28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198" name="Google Shape;198;p28"/>
          <p:cNvPicPr preferRelativeResize="0"/>
          <p:nvPr/>
        </p:nvPicPr>
        <p:blipFill rotWithShape="1">
          <a:blip r:embed="rId3">
            <a:alphaModFix/>
          </a:blip>
          <a:srcRect b="0" l="0" r="0" t="0"/>
          <a:stretch/>
        </p:blipFill>
        <p:spPr>
          <a:xfrm>
            <a:off x="8469575" y="-4"/>
            <a:ext cx="674425" cy="34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latin typeface="Montserrat"/>
                <a:ea typeface="Montserrat"/>
                <a:cs typeface="Montserrat"/>
                <a:sym typeface="Montserrat"/>
              </a:rPr>
              <a:t>Sommaire</a:t>
            </a:r>
            <a:endParaRPr>
              <a:latin typeface="Montserrat"/>
              <a:ea typeface="Montserrat"/>
              <a:cs typeface="Montserrat"/>
              <a:sym typeface="Montserrat"/>
            </a:endParaRPr>
          </a:p>
        </p:txBody>
      </p:sp>
      <p:sp>
        <p:nvSpPr>
          <p:cNvPr id="62" name="Google Shape;6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36550" lvl="0" marL="457200" rtl="0" algn="l">
              <a:lnSpc>
                <a:spcPct val="150000"/>
              </a:lnSpc>
              <a:spcBef>
                <a:spcPts val="1500"/>
              </a:spcBef>
              <a:spcAft>
                <a:spcPts val="0"/>
              </a:spcAft>
              <a:buClr>
                <a:srgbClr val="0D0D0D"/>
              </a:buClr>
              <a:buSzPts val="1700"/>
              <a:buFont typeface="Montserrat"/>
              <a:buAutoNum type="arabicPeriod"/>
            </a:pPr>
            <a:r>
              <a:rPr lang="fr" sz="1700">
                <a:solidFill>
                  <a:srgbClr val="0D0D0D"/>
                </a:solidFill>
                <a:highlight>
                  <a:srgbClr val="FFFFFF"/>
                </a:highlight>
                <a:latin typeface="Montserrat"/>
                <a:ea typeface="Montserrat"/>
                <a:cs typeface="Montserrat"/>
                <a:sym typeface="Montserrat"/>
              </a:rPr>
              <a:t>Contexte du projet</a:t>
            </a:r>
            <a:endParaRPr sz="1700">
              <a:solidFill>
                <a:srgbClr val="0D0D0D"/>
              </a:solidFill>
              <a:highlight>
                <a:srgbClr val="FFFFFF"/>
              </a:highlight>
              <a:latin typeface="Montserrat"/>
              <a:ea typeface="Montserrat"/>
              <a:cs typeface="Montserrat"/>
              <a:sym typeface="Montserrat"/>
            </a:endParaRPr>
          </a:p>
          <a:p>
            <a:pPr indent="-336550" lvl="0" marL="457200" rtl="0" algn="l">
              <a:lnSpc>
                <a:spcPct val="150000"/>
              </a:lnSpc>
              <a:spcBef>
                <a:spcPts val="0"/>
              </a:spcBef>
              <a:spcAft>
                <a:spcPts val="0"/>
              </a:spcAft>
              <a:buClr>
                <a:srgbClr val="0D0D0D"/>
              </a:buClr>
              <a:buSzPts val="1700"/>
              <a:buFont typeface="Montserrat"/>
              <a:buAutoNum type="arabicPeriod"/>
            </a:pPr>
            <a:r>
              <a:rPr lang="fr" sz="1700">
                <a:solidFill>
                  <a:srgbClr val="0D0D0D"/>
                </a:solidFill>
                <a:highlight>
                  <a:srgbClr val="FFFFFF"/>
                </a:highlight>
                <a:latin typeface="Montserrat"/>
                <a:ea typeface="Montserrat"/>
                <a:cs typeface="Montserrat"/>
                <a:sym typeface="Montserrat"/>
              </a:rPr>
              <a:t>Aperçu de la maquette</a:t>
            </a:r>
            <a:endParaRPr sz="1700">
              <a:solidFill>
                <a:srgbClr val="0D0D0D"/>
              </a:solidFill>
              <a:highlight>
                <a:srgbClr val="FFFFFF"/>
              </a:highlight>
              <a:latin typeface="Montserrat"/>
              <a:ea typeface="Montserrat"/>
              <a:cs typeface="Montserrat"/>
              <a:sym typeface="Montserrat"/>
            </a:endParaRPr>
          </a:p>
          <a:p>
            <a:pPr indent="-336550" lvl="0" marL="457200" rtl="0" algn="l">
              <a:lnSpc>
                <a:spcPct val="150000"/>
              </a:lnSpc>
              <a:spcBef>
                <a:spcPts val="0"/>
              </a:spcBef>
              <a:spcAft>
                <a:spcPts val="0"/>
              </a:spcAft>
              <a:buClr>
                <a:srgbClr val="0D0D0D"/>
              </a:buClr>
              <a:buSzPts val="1700"/>
              <a:buFont typeface="Montserrat"/>
              <a:buAutoNum type="arabicPeriod"/>
            </a:pPr>
            <a:r>
              <a:rPr lang="fr" sz="1700">
                <a:solidFill>
                  <a:srgbClr val="0D0D0D"/>
                </a:solidFill>
                <a:highlight>
                  <a:srgbClr val="FFFFFF"/>
                </a:highlight>
                <a:latin typeface="Montserrat"/>
                <a:ea typeface="Montserrat"/>
                <a:cs typeface="Montserrat"/>
                <a:sym typeface="Montserrat"/>
              </a:rPr>
              <a:t>Méthodologie utilisée</a:t>
            </a:r>
            <a:endParaRPr sz="1700">
              <a:solidFill>
                <a:srgbClr val="0D0D0D"/>
              </a:solidFill>
              <a:highlight>
                <a:srgbClr val="FFFFFF"/>
              </a:highlight>
              <a:latin typeface="Montserrat"/>
              <a:ea typeface="Montserrat"/>
              <a:cs typeface="Montserrat"/>
              <a:sym typeface="Montserrat"/>
            </a:endParaRPr>
          </a:p>
          <a:p>
            <a:pPr indent="-336550" lvl="0" marL="457200" rtl="0" algn="l">
              <a:lnSpc>
                <a:spcPct val="150000"/>
              </a:lnSpc>
              <a:spcBef>
                <a:spcPts val="0"/>
              </a:spcBef>
              <a:spcAft>
                <a:spcPts val="0"/>
              </a:spcAft>
              <a:buClr>
                <a:srgbClr val="0D0D0D"/>
              </a:buClr>
              <a:buSzPts val="1700"/>
              <a:buFont typeface="Montserrat"/>
              <a:buAutoNum type="arabicPeriod"/>
            </a:pPr>
            <a:r>
              <a:rPr lang="fr" sz="1700">
                <a:solidFill>
                  <a:srgbClr val="0D0D0D"/>
                </a:solidFill>
                <a:highlight>
                  <a:srgbClr val="FFFFFF"/>
                </a:highlight>
                <a:latin typeface="Montserrat"/>
                <a:ea typeface="Montserrat"/>
                <a:cs typeface="Montserrat"/>
                <a:sym typeface="Montserrat"/>
              </a:rPr>
              <a:t>Tableau Kanban</a:t>
            </a:r>
            <a:endParaRPr sz="1700">
              <a:solidFill>
                <a:srgbClr val="0D0D0D"/>
              </a:solidFill>
              <a:highlight>
                <a:srgbClr val="FFFFFF"/>
              </a:highlight>
              <a:latin typeface="Montserrat"/>
              <a:ea typeface="Montserrat"/>
              <a:cs typeface="Montserrat"/>
              <a:sym typeface="Montserrat"/>
            </a:endParaRPr>
          </a:p>
          <a:p>
            <a:pPr indent="-336550" lvl="0" marL="457200" rtl="0" algn="l">
              <a:lnSpc>
                <a:spcPct val="150000"/>
              </a:lnSpc>
              <a:spcBef>
                <a:spcPts val="0"/>
              </a:spcBef>
              <a:spcAft>
                <a:spcPts val="0"/>
              </a:spcAft>
              <a:buClr>
                <a:srgbClr val="0D0D0D"/>
              </a:buClr>
              <a:buSzPts val="1700"/>
              <a:buFont typeface="Montserrat"/>
              <a:buAutoNum type="arabicPeriod"/>
            </a:pPr>
            <a:r>
              <a:rPr lang="fr" sz="1700">
                <a:solidFill>
                  <a:srgbClr val="0D0D0D"/>
                </a:solidFill>
                <a:highlight>
                  <a:srgbClr val="FFFFFF"/>
                </a:highlight>
                <a:latin typeface="Montserrat"/>
                <a:ea typeface="Montserrat"/>
                <a:cs typeface="Montserrat"/>
                <a:sym typeface="Montserrat"/>
              </a:rPr>
              <a:t>Spécifications techniques</a:t>
            </a:r>
            <a:endParaRPr sz="1700">
              <a:solidFill>
                <a:srgbClr val="0D0D0D"/>
              </a:solidFill>
              <a:highlight>
                <a:srgbClr val="FFFFFF"/>
              </a:highlight>
              <a:latin typeface="Montserrat"/>
              <a:ea typeface="Montserrat"/>
              <a:cs typeface="Montserrat"/>
              <a:sym typeface="Montserrat"/>
            </a:endParaRPr>
          </a:p>
          <a:p>
            <a:pPr indent="-336550" lvl="0" marL="457200" rtl="0" algn="l">
              <a:lnSpc>
                <a:spcPct val="150000"/>
              </a:lnSpc>
              <a:spcBef>
                <a:spcPts val="0"/>
              </a:spcBef>
              <a:spcAft>
                <a:spcPts val="0"/>
              </a:spcAft>
              <a:buClr>
                <a:srgbClr val="0D0D0D"/>
              </a:buClr>
              <a:buSzPts val="1700"/>
              <a:buFont typeface="Montserrat"/>
              <a:buAutoNum type="arabicPeriod"/>
            </a:pPr>
            <a:r>
              <a:rPr lang="fr" sz="1700">
                <a:solidFill>
                  <a:srgbClr val="0D0D0D"/>
                </a:solidFill>
                <a:highlight>
                  <a:srgbClr val="FFFFFF"/>
                </a:highlight>
                <a:latin typeface="Montserrat"/>
                <a:ea typeface="Montserrat"/>
                <a:cs typeface="Montserrat"/>
                <a:sym typeface="Montserrat"/>
              </a:rPr>
              <a:t>Veille technologique</a:t>
            </a:r>
            <a:endParaRPr sz="1700">
              <a:solidFill>
                <a:srgbClr val="0D0D0D"/>
              </a:solidFill>
              <a:highlight>
                <a:srgbClr val="FFFFFF"/>
              </a:highlight>
              <a:latin typeface="Montserrat"/>
              <a:ea typeface="Montserrat"/>
              <a:cs typeface="Montserrat"/>
              <a:sym typeface="Montserrat"/>
            </a:endParaRPr>
          </a:p>
          <a:p>
            <a:pPr indent="-336550" lvl="0" marL="457200" rtl="0" algn="l">
              <a:lnSpc>
                <a:spcPct val="150000"/>
              </a:lnSpc>
              <a:spcBef>
                <a:spcPts val="0"/>
              </a:spcBef>
              <a:spcAft>
                <a:spcPts val="0"/>
              </a:spcAft>
              <a:buClr>
                <a:srgbClr val="0D0D0D"/>
              </a:buClr>
              <a:buSzPts val="1700"/>
              <a:buFont typeface="Montserrat"/>
              <a:buAutoNum type="arabicPeriod"/>
            </a:pPr>
            <a:r>
              <a:rPr lang="fr" sz="1700">
                <a:solidFill>
                  <a:srgbClr val="0D0D0D"/>
                </a:solidFill>
                <a:highlight>
                  <a:srgbClr val="FFFFFF"/>
                </a:highlight>
                <a:latin typeface="Montserrat"/>
                <a:ea typeface="Montserrat"/>
                <a:cs typeface="Montserrat"/>
                <a:sym typeface="Montserrat"/>
              </a:rPr>
              <a:t>Conclusion </a:t>
            </a:r>
            <a:endParaRPr sz="1700">
              <a:solidFill>
                <a:srgbClr val="0D0D0D"/>
              </a:solidFill>
              <a:highlight>
                <a:srgbClr val="FFFFFF"/>
              </a:highlight>
              <a:latin typeface="Montserrat"/>
              <a:ea typeface="Montserrat"/>
              <a:cs typeface="Montserrat"/>
              <a:sym typeface="Montserrat"/>
            </a:endParaRPr>
          </a:p>
          <a:p>
            <a:pPr indent="-336550" lvl="0" marL="457200" rtl="0" algn="l">
              <a:lnSpc>
                <a:spcPct val="150000"/>
              </a:lnSpc>
              <a:spcBef>
                <a:spcPts val="0"/>
              </a:spcBef>
              <a:spcAft>
                <a:spcPts val="0"/>
              </a:spcAft>
              <a:buClr>
                <a:srgbClr val="0D0D0D"/>
              </a:buClr>
              <a:buSzPts val="1700"/>
              <a:buFont typeface="Montserrat"/>
              <a:buAutoNum type="arabicPeriod"/>
            </a:pPr>
            <a:r>
              <a:rPr lang="fr" sz="1700">
                <a:solidFill>
                  <a:srgbClr val="0D0D0D"/>
                </a:solidFill>
                <a:highlight>
                  <a:srgbClr val="FFFFFF"/>
                </a:highlight>
                <a:latin typeface="Montserrat"/>
                <a:ea typeface="Montserrat"/>
                <a:cs typeface="Montserrat"/>
                <a:sym typeface="Montserrat"/>
              </a:rPr>
              <a:t>Questions</a:t>
            </a:r>
            <a:endParaRPr sz="1700">
              <a:solidFill>
                <a:srgbClr val="0D0D0D"/>
              </a:solidFill>
              <a:highlight>
                <a:srgbClr val="FFFFFF"/>
              </a:highlight>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sz="1200">
              <a:solidFill>
                <a:schemeClr val="dk1"/>
              </a:solidFill>
              <a:highlight>
                <a:srgbClr val="FFFFFF"/>
              </a:highlight>
              <a:latin typeface="Montserrat"/>
              <a:ea typeface="Montserrat"/>
              <a:cs typeface="Montserrat"/>
              <a:sym typeface="Montserrat"/>
            </a:endParaRPr>
          </a:p>
        </p:txBody>
      </p:sp>
      <p:pic>
        <p:nvPicPr>
          <p:cNvPr id="63" name="Google Shape;63;p14"/>
          <p:cNvPicPr preferRelativeResize="0"/>
          <p:nvPr/>
        </p:nvPicPr>
        <p:blipFill rotWithShape="1">
          <a:blip r:embed="rId3">
            <a:alphaModFix/>
          </a:blip>
          <a:srcRect b="0" l="0" r="0" t="0"/>
          <a:stretch/>
        </p:blipFill>
        <p:spPr>
          <a:xfrm>
            <a:off x="8469575" y="-4"/>
            <a:ext cx="674425" cy="34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2000">
                <a:latin typeface="Montserrat"/>
                <a:ea typeface="Montserrat"/>
                <a:cs typeface="Montserrat"/>
                <a:sym typeface="Montserrat"/>
              </a:rPr>
              <a:t>Contexte du Projet</a:t>
            </a:r>
            <a:endParaRPr sz="3400">
              <a:latin typeface="Montserrat"/>
              <a:ea typeface="Montserrat"/>
              <a:cs typeface="Montserrat"/>
              <a:sym typeface="Montserrat"/>
            </a:endParaRPr>
          </a:p>
        </p:txBody>
      </p:sp>
      <p:sp>
        <p:nvSpPr>
          <p:cNvPr id="69" name="Google Shape;69;p15"/>
          <p:cNvSpPr txBox="1"/>
          <p:nvPr/>
        </p:nvSpPr>
        <p:spPr>
          <a:xfrm>
            <a:off x="434775" y="1085525"/>
            <a:ext cx="8320500" cy="872700"/>
          </a:xfrm>
          <a:prstGeom prst="rect">
            <a:avLst/>
          </a:prstGeom>
          <a:noFill/>
          <a:ln>
            <a:noFill/>
          </a:ln>
        </p:spPr>
        <p:txBody>
          <a:bodyPr anchorCtr="0" anchor="t" bIns="91425" lIns="91425" spcFirstLastPara="1" rIns="91425" wrap="square" tIns="91425">
            <a:spAutoFit/>
          </a:bodyPr>
          <a:lstStyle/>
          <a:p>
            <a:pPr indent="0" lvl="0" marL="457200" marR="0" rtl="0" algn="ctr">
              <a:lnSpc>
                <a:spcPct val="115000"/>
              </a:lnSpc>
              <a:spcBef>
                <a:spcPts val="0"/>
              </a:spcBef>
              <a:spcAft>
                <a:spcPts val="0"/>
              </a:spcAft>
              <a:buNone/>
            </a:pPr>
            <a:r>
              <a:rPr b="1" lang="fr" sz="1800">
                <a:solidFill>
                  <a:schemeClr val="dk1"/>
                </a:solidFill>
                <a:latin typeface="Montserrat"/>
                <a:ea typeface="Montserrat"/>
                <a:cs typeface="Montserrat"/>
                <a:sym typeface="Montserrat"/>
              </a:rPr>
              <a:t>Objectifs de Menu-Maker :</a:t>
            </a:r>
            <a:endParaRPr b="1"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15"/>
          <p:cNvPicPr preferRelativeResize="0"/>
          <p:nvPr/>
        </p:nvPicPr>
        <p:blipFill rotWithShape="1">
          <a:blip r:embed="rId3">
            <a:alphaModFix/>
          </a:blip>
          <a:srcRect b="0" l="0" r="0" t="0"/>
          <a:stretch/>
        </p:blipFill>
        <p:spPr>
          <a:xfrm>
            <a:off x="8474375" y="-4"/>
            <a:ext cx="674425" cy="340550"/>
          </a:xfrm>
          <a:prstGeom prst="rect">
            <a:avLst/>
          </a:prstGeom>
          <a:noFill/>
          <a:ln>
            <a:noFill/>
          </a:ln>
        </p:spPr>
      </p:pic>
      <p:sp>
        <p:nvSpPr>
          <p:cNvPr id="72" name="Google Shape;72;p15"/>
          <p:cNvSpPr txBox="1"/>
          <p:nvPr/>
        </p:nvSpPr>
        <p:spPr>
          <a:xfrm>
            <a:off x="324125" y="1688900"/>
            <a:ext cx="8150400" cy="29343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fr" sz="1700">
                <a:solidFill>
                  <a:schemeClr val="dk2"/>
                </a:solidFill>
              </a:rPr>
              <a:t>Les objectifs du site "Menu Maker by Qwenta" sont de permettre aux restaurateurs de créer leurs menus en ligne en ajoutant des plats par catégorie avec leur prix et description, d'offrir des options de personnalisation pour le branding et la mise en forme des menus, et de faciliter la diffusion des menus via l'exportation en PDF, l’impression, la publication sur Deliveroo, et le partage sur Instagram.</a:t>
            </a:r>
            <a:endParaRPr sz="17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lang="fr" sz="2020">
                <a:latin typeface="Montserrat"/>
                <a:ea typeface="Montserrat"/>
                <a:cs typeface="Montserrat"/>
                <a:sym typeface="Montserrat"/>
              </a:rPr>
              <a:t>Aperçu de la maquette</a:t>
            </a:r>
            <a:endParaRPr sz="2020">
              <a:latin typeface="Montserrat"/>
              <a:ea typeface="Montserrat"/>
              <a:cs typeface="Montserrat"/>
              <a:sym typeface="Montserrat"/>
            </a:endParaRPr>
          </a:p>
          <a:p>
            <a:pPr indent="0" lvl="0" marL="0" rtl="0" algn="l">
              <a:lnSpc>
                <a:spcPct val="115000"/>
              </a:lnSpc>
              <a:spcBef>
                <a:spcPts val="1200"/>
              </a:spcBef>
              <a:spcAft>
                <a:spcPts val="1200"/>
              </a:spcAft>
              <a:buSzPts val="990"/>
              <a:buNone/>
            </a:pPr>
            <a:r>
              <a:t/>
            </a:r>
            <a:endParaRPr sz="1820">
              <a:solidFill>
                <a:schemeClr val="dk2"/>
              </a:solidFill>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p16"/>
          <p:cNvPicPr preferRelativeResize="0"/>
          <p:nvPr/>
        </p:nvPicPr>
        <p:blipFill rotWithShape="1">
          <a:blip r:embed="rId3">
            <a:alphaModFix/>
          </a:blip>
          <a:srcRect b="0" l="0" r="0" t="0"/>
          <a:stretch/>
        </p:blipFill>
        <p:spPr>
          <a:xfrm>
            <a:off x="8469575" y="-4"/>
            <a:ext cx="674425" cy="340550"/>
          </a:xfrm>
          <a:prstGeom prst="rect">
            <a:avLst/>
          </a:prstGeom>
          <a:noFill/>
          <a:ln>
            <a:noFill/>
          </a:ln>
        </p:spPr>
      </p:pic>
      <p:pic>
        <p:nvPicPr>
          <p:cNvPr id="80" name="Google Shape;80;p16"/>
          <p:cNvPicPr preferRelativeResize="0"/>
          <p:nvPr/>
        </p:nvPicPr>
        <p:blipFill>
          <a:blip r:embed="rId4">
            <a:alphaModFix/>
          </a:blip>
          <a:stretch>
            <a:fillRect/>
          </a:stretch>
        </p:blipFill>
        <p:spPr>
          <a:xfrm>
            <a:off x="362876" y="1661713"/>
            <a:ext cx="4260298" cy="2532992"/>
          </a:xfrm>
          <a:prstGeom prst="rect">
            <a:avLst/>
          </a:prstGeom>
          <a:noFill/>
          <a:ln>
            <a:noFill/>
          </a:ln>
        </p:spPr>
      </p:pic>
      <p:pic>
        <p:nvPicPr>
          <p:cNvPr id="81" name="Google Shape;81;p16"/>
          <p:cNvPicPr preferRelativeResize="0"/>
          <p:nvPr/>
        </p:nvPicPr>
        <p:blipFill>
          <a:blip r:embed="rId5">
            <a:alphaModFix/>
          </a:blip>
          <a:stretch>
            <a:fillRect/>
          </a:stretch>
        </p:blipFill>
        <p:spPr>
          <a:xfrm>
            <a:off x="5596549" y="1017725"/>
            <a:ext cx="2258884"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lang="fr" sz="2020">
                <a:latin typeface="Montserrat"/>
                <a:ea typeface="Montserrat"/>
                <a:cs typeface="Montserrat"/>
                <a:sym typeface="Montserrat"/>
              </a:rPr>
              <a:t>Aperçu de la maquette</a:t>
            </a:r>
            <a:endParaRPr sz="2020">
              <a:latin typeface="Montserrat"/>
              <a:ea typeface="Montserrat"/>
              <a:cs typeface="Montserrat"/>
              <a:sym typeface="Montserrat"/>
            </a:endParaRPr>
          </a:p>
          <a:p>
            <a:pPr indent="0" lvl="0" marL="0" rtl="0" algn="l">
              <a:lnSpc>
                <a:spcPct val="115000"/>
              </a:lnSpc>
              <a:spcBef>
                <a:spcPts val="1200"/>
              </a:spcBef>
              <a:spcAft>
                <a:spcPts val="1200"/>
              </a:spcAft>
              <a:buSzPts val="990"/>
              <a:buNone/>
            </a:pPr>
            <a:r>
              <a:t/>
            </a:r>
            <a:endParaRPr sz="1820">
              <a:solidFill>
                <a:schemeClr val="dk2"/>
              </a:solidFill>
              <a:latin typeface="Montserrat"/>
              <a:ea typeface="Montserrat"/>
              <a:cs typeface="Montserrat"/>
              <a:sym typeface="Montserrat"/>
            </a:endParaRPr>
          </a:p>
        </p:txBody>
      </p:sp>
      <p:sp>
        <p:nvSpPr>
          <p:cNvPr id="87" name="Google Shape;87;p17"/>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17"/>
          <p:cNvPicPr preferRelativeResize="0"/>
          <p:nvPr/>
        </p:nvPicPr>
        <p:blipFill rotWithShape="1">
          <a:blip r:embed="rId3">
            <a:alphaModFix/>
          </a:blip>
          <a:srcRect b="0" l="0" r="0" t="0"/>
          <a:stretch/>
        </p:blipFill>
        <p:spPr>
          <a:xfrm>
            <a:off x="8469575" y="-4"/>
            <a:ext cx="674426" cy="340549"/>
          </a:xfrm>
          <a:prstGeom prst="rect">
            <a:avLst/>
          </a:prstGeom>
          <a:noFill/>
          <a:ln>
            <a:noFill/>
          </a:ln>
        </p:spPr>
      </p:pic>
      <p:pic>
        <p:nvPicPr>
          <p:cNvPr id="89" name="Google Shape;89;p17"/>
          <p:cNvPicPr preferRelativeResize="0"/>
          <p:nvPr/>
        </p:nvPicPr>
        <p:blipFill>
          <a:blip r:embed="rId4">
            <a:alphaModFix/>
          </a:blip>
          <a:stretch>
            <a:fillRect/>
          </a:stretch>
        </p:blipFill>
        <p:spPr>
          <a:xfrm>
            <a:off x="4966125" y="1279025"/>
            <a:ext cx="4113499" cy="2917649"/>
          </a:xfrm>
          <a:prstGeom prst="rect">
            <a:avLst/>
          </a:prstGeom>
          <a:noFill/>
          <a:ln>
            <a:noFill/>
          </a:ln>
        </p:spPr>
      </p:pic>
      <p:pic>
        <p:nvPicPr>
          <p:cNvPr id="90" name="Google Shape;90;p17"/>
          <p:cNvPicPr preferRelativeResize="0"/>
          <p:nvPr/>
        </p:nvPicPr>
        <p:blipFill>
          <a:blip r:embed="rId5">
            <a:alphaModFix/>
          </a:blip>
          <a:stretch>
            <a:fillRect/>
          </a:stretch>
        </p:blipFill>
        <p:spPr>
          <a:xfrm>
            <a:off x="152400" y="1170125"/>
            <a:ext cx="4661324" cy="33175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2000">
                <a:latin typeface="Montserrat"/>
                <a:ea typeface="Montserrat"/>
                <a:cs typeface="Montserrat"/>
                <a:sym typeface="Montserrat"/>
              </a:rPr>
              <a:t>Méthodologie utilisée</a:t>
            </a:r>
            <a:endParaRPr sz="3000">
              <a:latin typeface="Montserrat"/>
              <a:ea typeface="Montserrat"/>
              <a:cs typeface="Montserrat"/>
              <a:sym typeface="Montserrat"/>
            </a:endParaRPr>
          </a:p>
        </p:txBody>
      </p:sp>
      <p:sp>
        <p:nvSpPr>
          <p:cNvPr id="96" name="Google Shape;96;p18"/>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 name="Google Shape;97;p18"/>
          <p:cNvPicPr preferRelativeResize="0"/>
          <p:nvPr/>
        </p:nvPicPr>
        <p:blipFill rotWithShape="1">
          <a:blip r:embed="rId3">
            <a:alphaModFix/>
          </a:blip>
          <a:srcRect b="0" l="0" r="0" t="0"/>
          <a:stretch/>
        </p:blipFill>
        <p:spPr>
          <a:xfrm>
            <a:off x="8469575" y="-4"/>
            <a:ext cx="674425" cy="340550"/>
          </a:xfrm>
          <a:prstGeom prst="rect">
            <a:avLst/>
          </a:prstGeom>
          <a:noFill/>
          <a:ln>
            <a:noFill/>
          </a:ln>
        </p:spPr>
      </p:pic>
      <p:sp>
        <p:nvSpPr>
          <p:cNvPr id="98" name="Google Shape;98;p18"/>
          <p:cNvSpPr txBox="1"/>
          <p:nvPr/>
        </p:nvSpPr>
        <p:spPr>
          <a:xfrm>
            <a:off x="4631700" y="1108875"/>
            <a:ext cx="4367400" cy="3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rPr>
              <a:t>Scrum : </a:t>
            </a:r>
            <a:endParaRPr b="1"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rPr lang="fr" sz="1700">
                <a:solidFill>
                  <a:schemeClr val="dk1"/>
                </a:solidFill>
              </a:rPr>
              <a:t>Scrum est un cadre spécifique au sein de la méthodologie Agile. Il structure le travail en cycles courts appelés </a:t>
            </a:r>
            <a:r>
              <a:rPr b="1" lang="fr" sz="1700">
                <a:solidFill>
                  <a:schemeClr val="dk1"/>
                </a:solidFill>
              </a:rPr>
              <a:t>sprints</a:t>
            </a:r>
            <a:r>
              <a:rPr lang="fr" sz="1700">
                <a:solidFill>
                  <a:schemeClr val="dk1"/>
                </a:solidFill>
              </a:rPr>
              <a:t>. Chaque sprint est une période fixe, généralement de 1 à 4 semaines, durant laquelle l'équipe se concentre sur un ensemble d'objectifs définis, avec pour but de produire un incrément fonctionnel du produit à la fin de chaque sprint.</a:t>
            </a:r>
            <a:endParaRPr sz="1700">
              <a:solidFill>
                <a:schemeClr val="dk1"/>
              </a:solidFill>
            </a:endParaRPr>
          </a:p>
          <a:p>
            <a:pPr indent="0" lvl="0" marL="0" rtl="0" algn="l">
              <a:spcBef>
                <a:spcPts val="1200"/>
              </a:spcBef>
              <a:spcAft>
                <a:spcPts val="0"/>
              </a:spcAft>
              <a:buNone/>
            </a:pPr>
            <a:r>
              <a:t/>
            </a:r>
            <a:endParaRPr sz="1800">
              <a:solidFill>
                <a:schemeClr val="dk2"/>
              </a:solidFill>
            </a:endParaRPr>
          </a:p>
        </p:txBody>
      </p:sp>
      <p:sp>
        <p:nvSpPr>
          <p:cNvPr id="99" name="Google Shape;99;p18"/>
          <p:cNvSpPr txBox="1"/>
          <p:nvPr/>
        </p:nvSpPr>
        <p:spPr>
          <a:xfrm>
            <a:off x="153525" y="1171875"/>
            <a:ext cx="4367400" cy="3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rPr>
              <a:t>Agile :</a:t>
            </a:r>
            <a:endParaRPr b="1"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rPr lang="fr" sz="1700">
                <a:solidFill>
                  <a:schemeClr val="dk1"/>
                </a:solidFill>
              </a:rPr>
              <a:t>Agile est une méthodologie de gestion de projet qui privilégie l'adaptabilité, la collaboration, et la livraison continue de valeur. Plutôt que de suivre un plan strict du début à la fin, Agile encourage les équipes à travailler par itérations, en s'adaptant aux changements et en répondant aux besoins évolutifs du projet.</a:t>
            </a:r>
            <a:endParaRPr sz="2300">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2000">
                <a:latin typeface="Montserrat"/>
                <a:ea typeface="Montserrat"/>
                <a:cs typeface="Montserrat"/>
                <a:sym typeface="Montserrat"/>
              </a:rPr>
              <a:t>Méthodologie utilisée</a:t>
            </a:r>
            <a:endParaRPr sz="3000">
              <a:latin typeface="Montserrat"/>
              <a:ea typeface="Montserrat"/>
              <a:cs typeface="Montserrat"/>
              <a:sym typeface="Montserrat"/>
            </a:endParaRPr>
          </a:p>
        </p:txBody>
      </p:sp>
      <p:sp>
        <p:nvSpPr>
          <p:cNvPr id="105" name="Google Shape;105;p19"/>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 name="Google Shape;106;p19"/>
          <p:cNvPicPr preferRelativeResize="0"/>
          <p:nvPr/>
        </p:nvPicPr>
        <p:blipFill rotWithShape="1">
          <a:blip r:embed="rId3">
            <a:alphaModFix/>
          </a:blip>
          <a:srcRect b="0" l="0" r="0" t="0"/>
          <a:stretch/>
        </p:blipFill>
        <p:spPr>
          <a:xfrm>
            <a:off x="8469575" y="-4"/>
            <a:ext cx="674426" cy="340549"/>
          </a:xfrm>
          <a:prstGeom prst="rect">
            <a:avLst/>
          </a:prstGeom>
          <a:noFill/>
          <a:ln>
            <a:noFill/>
          </a:ln>
        </p:spPr>
      </p:pic>
      <p:sp>
        <p:nvSpPr>
          <p:cNvPr id="107" name="Google Shape;107;p19"/>
          <p:cNvSpPr txBox="1"/>
          <p:nvPr/>
        </p:nvSpPr>
        <p:spPr>
          <a:xfrm>
            <a:off x="311700" y="1108875"/>
            <a:ext cx="8687400" cy="359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fr" sz="1800">
                <a:solidFill>
                  <a:schemeClr val="dk1"/>
                </a:solidFill>
              </a:rPr>
              <a:t>Sprints : </a:t>
            </a:r>
            <a:endParaRPr b="1" sz="1800">
              <a:solidFill>
                <a:schemeClr val="dk1"/>
              </a:solidFill>
            </a:endParaRPr>
          </a:p>
          <a:p>
            <a:pPr indent="0" lvl="0" marL="0" rtl="0" algn="l">
              <a:lnSpc>
                <a:spcPct val="115000"/>
              </a:lnSpc>
              <a:spcBef>
                <a:spcPts val="1200"/>
              </a:spcBef>
              <a:spcAft>
                <a:spcPts val="0"/>
              </a:spcAft>
              <a:buNone/>
            </a:pPr>
            <a:r>
              <a:t/>
            </a:r>
            <a:endParaRPr b="1" sz="1800">
              <a:solidFill>
                <a:schemeClr val="dk1"/>
              </a:solidFill>
            </a:endParaRPr>
          </a:p>
          <a:p>
            <a:pPr indent="0" lvl="0" marL="0" rtl="0" algn="l">
              <a:lnSpc>
                <a:spcPct val="115000"/>
              </a:lnSpc>
              <a:spcBef>
                <a:spcPts val="1200"/>
              </a:spcBef>
              <a:spcAft>
                <a:spcPts val="0"/>
              </a:spcAft>
              <a:buNone/>
            </a:pPr>
            <a:r>
              <a:rPr b="1" lang="fr" sz="1600">
                <a:solidFill>
                  <a:schemeClr val="dk1"/>
                </a:solidFill>
              </a:rPr>
              <a:t>Durée des sprints :</a:t>
            </a:r>
            <a:r>
              <a:rPr b="1" lang="fr" sz="1800">
                <a:solidFill>
                  <a:schemeClr val="dk1"/>
                </a:solidFill>
              </a:rPr>
              <a:t> </a:t>
            </a:r>
            <a:r>
              <a:rPr lang="fr">
                <a:solidFill>
                  <a:schemeClr val="dk1"/>
                </a:solidFill>
              </a:rPr>
              <a:t>En Scrum, les sprints sont fixés entre 1 à 4 semaines, durée fixée au début et répétée tout le long du projet.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b="1" lang="fr" sz="1600">
                <a:solidFill>
                  <a:schemeClr val="dk1"/>
                </a:solidFill>
              </a:rPr>
              <a:t>Objectif des sprints :</a:t>
            </a:r>
            <a:r>
              <a:rPr lang="fr">
                <a:solidFill>
                  <a:schemeClr val="dk1"/>
                </a:solidFill>
              </a:rPr>
              <a:t> Chaque sprint a pour but de produire un incrément fonctionnel, c’est à dire : une version pouvant être livrée ou envoyée en production, bien que toutes les fonctionnalités ne soient pas complètes.</a:t>
            </a:r>
            <a:endParaRPr>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2000">
                <a:latin typeface="Montserrat"/>
                <a:ea typeface="Montserrat"/>
                <a:cs typeface="Montserrat"/>
                <a:sym typeface="Montserrat"/>
              </a:rPr>
              <a:t>Méthodologie utilisée</a:t>
            </a:r>
            <a:endParaRPr sz="3000">
              <a:latin typeface="Montserrat"/>
              <a:ea typeface="Montserrat"/>
              <a:cs typeface="Montserrat"/>
              <a:sym typeface="Montserrat"/>
            </a:endParaRPr>
          </a:p>
        </p:txBody>
      </p:sp>
      <p:sp>
        <p:nvSpPr>
          <p:cNvPr id="113" name="Google Shape;113;p20"/>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 name="Google Shape;114;p20"/>
          <p:cNvPicPr preferRelativeResize="0"/>
          <p:nvPr/>
        </p:nvPicPr>
        <p:blipFill rotWithShape="1">
          <a:blip r:embed="rId3">
            <a:alphaModFix/>
          </a:blip>
          <a:srcRect b="0" l="0" r="0" t="0"/>
          <a:stretch/>
        </p:blipFill>
        <p:spPr>
          <a:xfrm>
            <a:off x="8469575" y="-4"/>
            <a:ext cx="674426" cy="340549"/>
          </a:xfrm>
          <a:prstGeom prst="rect">
            <a:avLst/>
          </a:prstGeom>
          <a:noFill/>
          <a:ln>
            <a:noFill/>
          </a:ln>
        </p:spPr>
      </p:pic>
      <p:sp>
        <p:nvSpPr>
          <p:cNvPr id="115" name="Google Shape;115;p20"/>
          <p:cNvSpPr txBox="1"/>
          <p:nvPr/>
        </p:nvSpPr>
        <p:spPr>
          <a:xfrm>
            <a:off x="311700" y="1108875"/>
            <a:ext cx="8687400" cy="359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fr" sz="1800">
                <a:solidFill>
                  <a:schemeClr val="dk1"/>
                </a:solidFill>
              </a:rPr>
              <a:t>Avantages des méthodologies Agile et Scrum : </a:t>
            </a:r>
            <a:endParaRPr b="1" sz="1800">
              <a:solidFill>
                <a:schemeClr val="dk1"/>
              </a:solidFill>
            </a:endParaRPr>
          </a:p>
          <a:p>
            <a:pPr indent="-317500" lvl="0" marL="457200" rtl="0" algn="l">
              <a:lnSpc>
                <a:spcPct val="150000"/>
              </a:lnSpc>
              <a:spcBef>
                <a:spcPts val="1200"/>
              </a:spcBef>
              <a:spcAft>
                <a:spcPts val="0"/>
              </a:spcAft>
              <a:buClr>
                <a:schemeClr val="dk1"/>
              </a:buClr>
              <a:buSzPts val="1400"/>
              <a:buChar char="●"/>
            </a:pPr>
            <a:r>
              <a:rPr b="1" lang="fr">
                <a:solidFill>
                  <a:schemeClr val="dk1"/>
                </a:solidFill>
              </a:rPr>
              <a:t>Adaptabilité aux changements</a:t>
            </a:r>
            <a:endParaRPr b="1">
              <a:solidFill>
                <a:schemeClr val="dk1"/>
              </a:solidFill>
            </a:endParaRPr>
          </a:p>
          <a:p>
            <a:pPr indent="-304800" lvl="1" marL="914400" rtl="0" algn="l">
              <a:lnSpc>
                <a:spcPct val="115000"/>
              </a:lnSpc>
              <a:spcBef>
                <a:spcPts val="0"/>
              </a:spcBef>
              <a:spcAft>
                <a:spcPts val="0"/>
              </a:spcAft>
              <a:buClr>
                <a:schemeClr val="dk1"/>
              </a:buClr>
              <a:buSzPts val="1200"/>
              <a:buChar char="○"/>
            </a:pPr>
            <a:r>
              <a:rPr lang="fr" sz="1200">
                <a:solidFill>
                  <a:schemeClr val="dk1"/>
                </a:solidFill>
              </a:rPr>
              <a:t>Agile permet de répondre rapidement aux demande de changement ou adaptation de la part du client</a:t>
            </a:r>
            <a:endParaRPr sz="1200">
              <a:solidFill>
                <a:schemeClr val="dk1"/>
              </a:solidFill>
            </a:endParaRPr>
          </a:p>
          <a:p>
            <a:pPr indent="-317500" lvl="0" marL="457200" rtl="0" algn="l">
              <a:lnSpc>
                <a:spcPct val="150000"/>
              </a:lnSpc>
              <a:spcBef>
                <a:spcPts val="0"/>
              </a:spcBef>
              <a:spcAft>
                <a:spcPts val="0"/>
              </a:spcAft>
              <a:buClr>
                <a:schemeClr val="dk1"/>
              </a:buClr>
              <a:buSzPts val="1400"/>
              <a:buChar char="●"/>
            </a:pPr>
            <a:r>
              <a:rPr b="1" lang="fr">
                <a:solidFill>
                  <a:schemeClr val="dk1"/>
                </a:solidFill>
              </a:rPr>
              <a:t>Livraison continue</a:t>
            </a:r>
            <a:endParaRPr b="1">
              <a:solidFill>
                <a:schemeClr val="dk1"/>
              </a:solidFill>
            </a:endParaRPr>
          </a:p>
          <a:p>
            <a:pPr indent="-304800" lvl="1" marL="914400" rtl="0" algn="l">
              <a:lnSpc>
                <a:spcPct val="115000"/>
              </a:lnSpc>
              <a:spcBef>
                <a:spcPts val="0"/>
              </a:spcBef>
              <a:spcAft>
                <a:spcPts val="0"/>
              </a:spcAft>
              <a:buClr>
                <a:schemeClr val="dk1"/>
              </a:buClr>
              <a:buSzPts val="1200"/>
              <a:buChar char="○"/>
            </a:pPr>
            <a:r>
              <a:rPr lang="fr" sz="1200">
                <a:solidFill>
                  <a:schemeClr val="dk1"/>
                </a:solidFill>
              </a:rPr>
              <a:t>Grâce aux sprints, chaque version du projet apporte des fonctionnalités utilisable. Ce qui permet au client de tester des résultats concrets pour parfaire le produit.</a:t>
            </a:r>
            <a:endParaRPr sz="1200">
              <a:solidFill>
                <a:schemeClr val="dk1"/>
              </a:solidFill>
            </a:endParaRPr>
          </a:p>
          <a:p>
            <a:pPr indent="-317500" lvl="0" marL="457200" rtl="0" algn="l">
              <a:lnSpc>
                <a:spcPct val="150000"/>
              </a:lnSpc>
              <a:spcBef>
                <a:spcPts val="0"/>
              </a:spcBef>
              <a:spcAft>
                <a:spcPts val="0"/>
              </a:spcAft>
              <a:buClr>
                <a:schemeClr val="dk1"/>
              </a:buClr>
              <a:buSzPts val="1400"/>
              <a:buChar char="●"/>
            </a:pPr>
            <a:r>
              <a:rPr b="1" lang="fr">
                <a:solidFill>
                  <a:schemeClr val="dk1"/>
                </a:solidFill>
              </a:rPr>
              <a:t>Collaboration</a:t>
            </a:r>
            <a:endParaRPr b="1">
              <a:solidFill>
                <a:schemeClr val="dk1"/>
              </a:solidFill>
            </a:endParaRPr>
          </a:p>
          <a:p>
            <a:pPr indent="-304800" lvl="1" marL="914400" rtl="0" algn="l">
              <a:lnSpc>
                <a:spcPct val="115000"/>
              </a:lnSpc>
              <a:spcBef>
                <a:spcPts val="0"/>
              </a:spcBef>
              <a:spcAft>
                <a:spcPts val="0"/>
              </a:spcAft>
              <a:buClr>
                <a:schemeClr val="dk1"/>
              </a:buClr>
              <a:buSzPts val="1200"/>
              <a:buChar char="○"/>
            </a:pPr>
            <a:r>
              <a:rPr lang="fr" sz="1200">
                <a:solidFill>
                  <a:schemeClr val="dk1"/>
                </a:solidFill>
              </a:rPr>
              <a:t>Scrum encourage une communication régulière, entre l’équipe en interne, ou même avec le client. Les réunions régulières permettent d’assurer un suivi du projet ainsi que ses priorités</a:t>
            </a:r>
            <a:endParaRPr sz="1200">
              <a:solidFill>
                <a:schemeClr val="dk1"/>
              </a:solidFill>
            </a:endParaRPr>
          </a:p>
          <a:p>
            <a:pPr indent="-317500" lvl="0" marL="457200" rtl="0" algn="l">
              <a:lnSpc>
                <a:spcPct val="150000"/>
              </a:lnSpc>
              <a:spcBef>
                <a:spcPts val="0"/>
              </a:spcBef>
              <a:spcAft>
                <a:spcPts val="0"/>
              </a:spcAft>
              <a:buClr>
                <a:schemeClr val="dk1"/>
              </a:buClr>
              <a:buSzPts val="1400"/>
              <a:buChar char="●"/>
            </a:pPr>
            <a:r>
              <a:rPr b="1" lang="fr">
                <a:solidFill>
                  <a:schemeClr val="dk1"/>
                </a:solidFill>
              </a:rPr>
              <a:t>Amélioration continue</a:t>
            </a:r>
            <a:endParaRPr b="1">
              <a:solidFill>
                <a:schemeClr val="dk1"/>
              </a:solidFill>
            </a:endParaRPr>
          </a:p>
          <a:p>
            <a:pPr indent="-304800" lvl="1" marL="914400" rtl="0" algn="l">
              <a:lnSpc>
                <a:spcPct val="115000"/>
              </a:lnSpc>
              <a:spcBef>
                <a:spcPts val="0"/>
              </a:spcBef>
              <a:spcAft>
                <a:spcPts val="0"/>
              </a:spcAft>
              <a:buClr>
                <a:schemeClr val="dk1"/>
              </a:buClr>
              <a:buSzPts val="1200"/>
              <a:buChar char="○"/>
            </a:pPr>
            <a:r>
              <a:rPr lang="fr" sz="1200">
                <a:solidFill>
                  <a:schemeClr val="dk1"/>
                </a:solidFill>
              </a:rPr>
              <a:t>Après chaque sprint, il est utile de faire une </a:t>
            </a:r>
            <a:r>
              <a:rPr lang="fr" sz="1200">
                <a:solidFill>
                  <a:schemeClr val="dk1"/>
                </a:solidFill>
              </a:rPr>
              <a:t>rétrospective</a:t>
            </a:r>
            <a:r>
              <a:rPr lang="fr" sz="1200">
                <a:solidFill>
                  <a:schemeClr val="dk1"/>
                </a:solidFill>
              </a:rPr>
              <a:t> sur ce qui a fonctionné ou non, afin de s’adapter pour les prochains et d’améliorer ce qui a besoin de l’être</a:t>
            </a:r>
            <a:endParaRPr sz="1200">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fr" sz="2000">
                <a:latin typeface="Montserrat"/>
                <a:ea typeface="Montserrat"/>
                <a:cs typeface="Montserrat"/>
                <a:sym typeface="Montserrat"/>
              </a:rPr>
              <a:t>Suivi du projet avec le Kanban</a:t>
            </a:r>
            <a:endParaRPr sz="3000">
              <a:latin typeface="Montserrat"/>
              <a:ea typeface="Montserrat"/>
              <a:cs typeface="Montserrat"/>
              <a:sym typeface="Montserrat"/>
            </a:endParaRPr>
          </a:p>
        </p:txBody>
      </p:sp>
      <p:sp>
        <p:nvSpPr>
          <p:cNvPr id="121" name="Google Shape;121;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fr" sz="1400" u="sng">
                <a:solidFill>
                  <a:schemeClr val="hlink"/>
                </a:solidFill>
                <a:latin typeface="Montserrat"/>
                <a:ea typeface="Montserrat"/>
                <a:cs typeface="Montserrat"/>
                <a:sym typeface="Montserrat"/>
                <a:hlinkClick r:id="rId3"/>
              </a:rPr>
              <a:t>Trouvez le kanban ici</a:t>
            </a:r>
            <a:r>
              <a:rPr lang="fr" sz="14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1200"/>
              </a:spcBef>
              <a:spcAft>
                <a:spcPts val="0"/>
              </a:spcAft>
              <a:buSzPts val="1800"/>
              <a:buNone/>
            </a:pPr>
            <a:r>
              <a:t/>
            </a:r>
            <a:endParaRPr>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122" name="Google Shape;122;p21"/>
          <p:cNvSpPr/>
          <p:nvPr/>
        </p:nvSpPr>
        <p:spPr>
          <a:xfrm>
            <a:off x="-4800" y="0"/>
            <a:ext cx="9153600" cy="239700"/>
          </a:xfrm>
          <a:prstGeom prst="rect">
            <a:avLst/>
          </a:prstGeom>
          <a:solidFill>
            <a:srgbClr val="FCE5CD"/>
          </a:solidFill>
          <a:ln cap="flat" cmpd="sng" w="9525">
            <a:solidFill>
              <a:srgbClr val="F7ED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 name="Google Shape;123;p21"/>
          <p:cNvPicPr preferRelativeResize="0"/>
          <p:nvPr/>
        </p:nvPicPr>
        <p:blipFill rotWithShape="1">
          <a:blip r:embed="rId4">
            <a:alphaModFix/>
          </a:blip>
          <a:srcRect b="0" l="0" r="0" t="0"/>
          <a:stretch/>
        </p:blipFill>
        <p:spPr>
          <a:xfrm>
            <a:off x="8469575" y="-4"/>
            <a:ext cx="674426" cy="340549"/>
          </a:xfrm>
          <a:prstGeom prst="rect">
            <a:avLst/>
          </a:prstGeom>
          <a:noFill/>
          <a:ln>
            <a:noFill/>
          </a:ln>
        </p:spPr>
      </p:pic>
      <p:pic>
        <p:nvPicPr>
          <p:cNvPr id="124" name="Google Shape;124;p21"/>
          <p:cNvPicPr preferRelativeResize="0"/>
          <p:nvPr/>
        </p:nvPicPr>
        <p:blipFill>
          <a:blip r:embed="rId5">
            <a:alphaModFix/>
          </a:blip>
          <a:stretch>
            <a:fillRect/>
          </a:stretch>
        </p:blipFill>
        <p:spPr>
          <a:xfrm>
            <a:off x="1172851" y="1574324"/>
            <a:ext cx="6798300" cy="3475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